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12" r:id="rId3"/>
    <p:sldId id="309" r:id="rId4"/>
    <p:sldId id="310" r:id="rId5"/>
    <p:sldId id="313" r:id="rId6"/>
    <p:sldId id="273" r:id="rId7"/>
    <p:sldId id="307" r:id="rId8"/>
    <p:sldId id="275" r:id="rId9"/>
    <p:sldId id="301" r:id="rId10"/>
    <p:sldId id="303" r:id="rId11"/>
    <p:sldId id="305" r:id="rId12"/>
    <p:sldId id="28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971" autoAdjust="0"/>
    <p:restoredTop sz="94624" autoAdjust="0"/>
  </p:normalViewPr>
  <p:slideViewPr>
    <p:cSldViewPr>
      <p:cViewPr varScale="1">
        <p:scale>
          <a:sx n="81" d="100"/>
          <a:sy n="81" d="100"/>
        </p:scale>
        <p:origin x="1574"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10/09/2025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theredeemeduk.com/videos/v/9pclj7rd55z3ha832hy92ntmjje86w" TargetMode="External"/><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3                       Monday 15</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Sept</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314" name="AutoShape 2" descr="data:image/jpeg;base64,/9j/4AAQSkZJRgABAQAAAQABAAD/2wCEAAkGBxQSEhUUExQWFhUXGB0bGBcYGBkbHxwfHBofIBofHBodICggGBsnHRoXITEiJSkrLi4uGSAzODMsNygtMCsBCgoKDg0OGxAQGzQkHyQ0LCwsLCwsLCwsLSwsLCwsLCwsLCwsLCwsLCwsLDQsLCwsLCwsLCwsLCwsLCwsLCwsLP/AABEIAMgA/AMBIgACEQEDEQH/xAAcAAACAgMBAQAAAAAAAAAAAAAEBQMGAAECBwj/xABGEAACAQIEBAQDBQUGBAUFAQABAhEDIQAEEjEFIkFRE2FxgTKR8AYHQqGxFCNSwdFicoKS4fEVJDPSF1ODosJEVHOjskP/xAAYAQADAQEAAAAAAAAAAAAAAAAAAQIDBP/EAC4RAAICAQQBAwIFBAMAAAAAAAABAhESAyExQRNRYfAicZGhsdHhIzJS8UKBwf/aAAwDAQACEQMRAD8A8NxmMxsDABrGY6ZSN8awAawVw+iGfmMIOZj5Df8Ap74GjGYaBlnHBadUyNSyQIVbA6VJMX02Mm5iT2OND7OpI5qkkEgQJvBTtO8EjqV74rUY7pKSQFmSYEd/qMa5xf8AxMsJf5Fqb7PUtQPPBsARbblJ23hj62wFn+DIis5ZhCk6dIADTEb2W6R1gmdsKczRq0zpcOpI2M7Db2xE1RjuzHrck4JSj/iEYy5yIcMcxxBWpqopBWUAK4YyIMkxtJMn3wFoO8GO/wBehxsJjNNrgtpPkZLxowmpA7oZ1uSxPNq67HYT2GNNxcXApgKSOUMdtWp5PUtCgnsoGFsYzTis5CwiM240SCCnxTqOo31NLfMAKOwGO6fHYJJpzqLEwxBlrCDHLpXlHkTthTGMjB5JeoYR9BhU4uSVOnZw5liZj4RJvAE99ycTLxpQzEUoBBEhjrkkGdcT02wojGjg8kgwizvNZg1GLNufMmPK94xwiyY74wDHVFyrBlMEEEHsRcfniPuV9izcQz9PL6aBorU8NR8UQCRJtBB3F/M4jSs7UKlYyalZhTWOi9hFxJn/ACjFfruXYsxkkyT3wVluKVaaaEcqszb+u8eWNvLb34MfFS257LHl8rFSlTF1oIXP9p2mB6kyYPQYGy9eo1Cs9QkmsQiBjHxTETYC/wAkwmXi9UMWD8zEEmBJ07X7CNtumNVuLVWdXZpKmV7A+ntivKvn4fkheJ/Px/UsQVVqgfgytKeguR22ki/qcC19aUafhD97mCWZlsb3ifwgz8lOErcSqEVBP/VMvYX3/qcEZfj1ZKegEQLAkSQOgB/0wvJF/PnQeOXz56jXJVagapUrxNCnpERNwDGpZuZ0z/bPniCvmXpZSnztrqNqmTIG4gjpfV/6nrCj/iDeG1P8LtqY9SfX2/PDLK16ubUUNVNFQSWMCwPX8tuw74FO1S5G4U7fAzfKq1PLVHP7unS1EdZhP52A/sgbG1X4lnTWqM5tOw7AbD2FsNvtBxAaUo0mlFUBiPxQOUEjtuQLS3cYQhJ2xOrLpFaUe2cYzG4xsDGJqc43gg0cQskYdCs2r9Dcfp9dsY6dRcd/rbGowTw/Ll3CCb72mwubdbYErBugWMdAYbZrgbzyAlYm+kHaTbUbiCI/smJgxCeD1wQDSeTMALMwJ6eWKcJLonOPqABcN/s/Q52flJQcoZwslrC5OwEm3lgduHVFUMViQCAQZIMiwj+ySfIg4g8I/nGHH6XbQpbqrLL+zq50oqlQAZYa9K6oWLixOpySdjjBkqbswFNObsLieblg2IprqsN6gxXFp32GCNJna/8AX0xr5L5RlhXDJ+L20UwgSBqZV/iOwMkyQse7HGuHFVBPieG8iG0kkC8xAjfTM9J32MDKeo9f9/rbGBR7eWM73srqhitPLNBOjclpLgkBiIPMBqI0m3a1oxtqVCNGpfw3DWJkiSZ2FyT0DDsMLSLY4aJnbFZ+wsfcYZ6nR8PWBfZbi8qDcD+EMk+YI6zhLGCnYkCTOkQAbwPKR6288QkD6/TESab2NIqiEgY7pUdTAKJJMDzx3pHWPr3w34XlVpp4jMEdxyE9B1aJ8/qcEI5MJSxQv4pw8UtAB1Fhft028t/ywIafliw5jLDxqQmUpUwxPeDb8wv5409SpVoHvVqQixAABknz2Mk9Zxo9Ldma1NkV6BgkZL92ahMc2kDee/pABPth9q00qnNTKhSulJN7De3fpO++OcqgWpTpEAhKZLg9SYn846beuBaQ3qlaNPHGnD2lk1VERo1VWWSY5VO1zsTvbpibi1BURppLBsjruL7tIkEwO+5948e1leTehKuRJQ1NlBAvNycDlMWGnw1S1KlHNpLPEyb7ekz02XA/EaSBD+6ZG/CZLAgee1wCfbA9PawWpvQkK4kOXcKH0nSdmi3Xr/hb5HBfD8i1V9IsN2MTAG9u94HmRt0fcXRhl2HhkBaqqojoAAPW4I9xgjC02OU6aRVVp9TYfmfT+uMrAixBXrBBG+x88P6PDKQdKdQs1VxJKkQvKSB5k29iDaRhdxqtrrNtAOkHpaxIj8MyfSMJwpWwU7dIWkY1GHlLhFNlfTUZiq6iwTlsuphveB+Z8r8ZTgDugaVWRMMYsdjv2weNjzQDSaMFrRDYhRMT01jDSJbB62SIuMaoVCmoCxMCeoEzb1t8sOstUBsww2yf2cSsjN3ICmSIvzHztIvacXHTbf0mctVRX1CKhxbTH7sWJghthACiI6aRc7gnucHUuMoRzK4gqQQR+E2nqYApnzNO9jjVf7PNqlNIptJXnuACAASfxGRb17Y5zXAHVm0KxCgSY9hbzO3WL4r+oiMtNh9LjFNSINRIYRyg2NujGAoCWHxaB54XcUzBq6APhRTA30lo5RI2ACr5xPXG34c9NmQ3K3aASAYnfpF7+WOv2Y/zg7jDcpPZk/SnaFZpEXsR1nzj+ox3TPlt9bYOegY6fMfI38jbyxE1IjoQdzY7fQxlRalYf9n6QXXWZvDCCFfSW52B0kKB+FQx+WD+JZalVmqzVJKBmIVfgBVUJW37yoZgWENeIulp1CV03iSYm0kAE+sCMMaHFqiliDJYKLqp+H4SBEDT0jG0ZJKmZSTu0dVvs/TU1CarJALJKgnSqrOqDvqOiBMkYHzX2eCu6mqvKrlJBl9Cy0gA6QDqEk7i0wcTHizgglVaNP8AGJ0MWEw3VjqPcxiM8alVDU0Zo0u8mWQuWddoWZIJG+D+mNeT1OanAAqgKBUcoARqIipUkr0iFQFjJG0m1sLm+ztbVA8NhpDBg40wzQL9Tv8AK04cjjNNtRZaiq/izpZS2qoy80mBZFC288cDitOUBVlRGkrb4aaxRUHze5Pc9RhNabKjLURWMxlCjFGEOCQbz+f1bGq7s5lyTAgH0x3VJJdmMsWuY6m59MQBCSLwPrp3xg/Y6V7htTOOZBYc4CmwFr9theDjmhxJlembfu1jaNxBmDv/ADwI6EE811tM+0fr8jjh6Zie/wA7/R+eDJoMU9hmM+0KAigB9YA1LJGw/Q79sG5NWVnzFQAIVJAn4piB5WAub+W+EfiEWt7R3Pb6tjsVWIFzA2EsQO8SbdsWtR3uTKFoMy+ZBqO9VQwYGdrek/LE1XOqQijV4YYEk3MA7Adb/oMAB97b/l/tt9HGMbWEWie31+uEptIMUw5K9Ko9RnlSY8N4PKACDIBjYKPc444jmw9NUB1AXZ2ETFgAI9/lgVkHUe3X3+pn3J4Y3va3sPb1t88Dm6oMFdk+X4j4VMrTBViQTU1QYFwBAt1PuN4GO34uTSNNtTEsCGJBgSDHzUfngZbm5nsT+v6n2G3SNlBmPr59dh9WWUkPGI7fjVDxWrBX1stiQCFbpYnoIuZuB3OE3DGQVlNW6CSRFtjpBHbVE+XfEYA/Pt9efyHtyE+r/X+xwObbsFBJUh9nM+rU6qLVaq7tpQFW2JFlA3MmfMrtfGcQp0KxVnrikQgGgq89yTbuT7RhFRcoystipBB7EGx7b4PPH23NKixtdqak2AA3HYDFqafJLg1x/wCAFFiNsMaFQHfCqmcHZRS7BQJJMADERZUhtTp274c5DibUwFAUqItBE+v5/wCY+yrLZaooZgAQhIMEdCJIBgkbCQMG5Eq5A/EdhG+OiNo5Z0yw0c+tXSSsEXHNNwIG/aWMHqfLHdWgq8wBF2cyoO7Flv8AFcimCLCFwvpZWDcQR/L1w5ybxY3H19e+Nk32csklwKuEKFgF4J1O+okSdlUn01N1Btg1FDRe7EGzKxZVXZtQ1BhoibXY+zGrwlaglTB+vlhRmMkVMMJ+Xtb5YXBO0md18iDzGmhUroHJYkEqBKtpTmIE3sp2wtfL0jE0mMkqpUmSFIXWR5uQB0v7Y7r02HwyOwkj1jtjjL5lkAVSwCmVWfhMzPSfT9MJtehok+bBuK5dVRNE6lJQbQwWNRtEc5PrfCumym17bztP6x/Xyw4zRLBdRlQIECP9jck47yNJE5z8WyldMzud9rDTJ/ixDVvY0UqjuJlUER3O/bA+YywgsJi/+nruMW48KQs5dWBM/DcCbFgCOhFQi+wWL4EzHCVgBmC2ALEEy17bxc6h5BF7nCemylqopkEsB1NvrtjfhyCRO9rb/Qn5YeNwCqV1oy83SSCRMCbReDF7xgSlwiqdIQSCEn4RpLAEA9SIKmfOOmM8H6G61IvsUV6DTpnr3t9XxJTpmCbG/wDZNx5YZ5nIug1afUhWGm8DcAX3Hr3wBU5YsQIuOt4Pa2JcaLUrO+F8OarU0vyoOao7WgDuxMSSwUT/ABeuHGa4TTavzE01IUKlODBWgrVIJkEAdYuXHfCqrzAmTFoWbW2nvH642OIVtDL4zwZ1KSTJKhJJ3sqqPYYpUlVEvJu7Da3Ai7sywusBlUIxsVDNpFyQFIA7lo/CcapfZ0h9JqIo1Ml7FtBBcgXiFM32Md8RUOKOpEFH5FQioAV004KCCLHUJO/fHdHNEmSoMUGpWnZibgD8WpjtaPTD+gn6/UibgbSBT5uWSSywZlkCweYmmNcdvTHR4Y1mQFzoDGBYTJX1lIqTaZjfB9TiyMlRTTOmoxDhanLAAggFSAwFlIgWFoAxF/xgGpKqVYs7j/8AIwCUuvwKoG/8T7jBjAMpihssSGfSdHRypIid5Aj/AFj0I4pyBY9TvsPqPdvTFp+0qmnSK/vB4jIPDcaQi01gKBPcm+xAEbTiseDtf06e/pu3TpteIlGmXCWSsj02/Qd+nym3+H56ajYm/qBb09bj/MPeZqZmPrtA6dNP+bzjTEze/Wfnfz6n2GJNLIatCOv15d9vy8xiNkj6+voN7EsSbfkP53v/AL97zcMy3i16aESC2x6xeD2nYnpqJ6SCt6Fdbs1leA16qa1XkIkEmNQ25Z+K5i25JG9sL85lXpOUdYYGDcfkdiPMYdcf4jUqZgimzQp0UwkiYIiNiWLXv1YRsBg37VcQSnURXprWYUlliQOp6QY1fHv/AP6ddy5RjTJjKVq+yoKSMO+BV6aGWEseswFAuO86jaO2+FFGkWIAuSQAPXbD3inCFooHWqr8+h1iIcLLQeqgiNuowoKS+pdD1Gv7X2GZvMrTUhXUkqFGgyAJ1OWOwZnJt2F+mDOBOiK1SoxWeRCoBMkSxEwBAtM2kYQNRalpJ/GocCZ3tzDobEx54kpV7iDEG3abSSOmw+WNVqb2c7hcaPR0ZHcatclgpuDfTMXEDQsaj39bG5fIKRy1IaDykHcLJEj1A26xij5bi7rIB5S+omAwJJ5pPxAEbgHp54bcP+0OlgWAMGCQd7lnM/3iCenL2x0LUizklpSXBa1y7qyqsamMAAzfaPzGL4TQQU6FVFaYUSgYEnuItO+3XFR+wjeNVLkRSoiAW/iPUnvEk+2LhXy9FX8cvqKg6RqBAJ3NvlfYDGc2m6+WXCLir+UUj7b8EpUHDURpVhdBcA72HQXxWTlg0RuL/XfHrD1qPheJXAKsdUMNhuDBvER7Ed8L6vAMox8V1Cq+yglReIJCwQduwvtOBSpDxs8rfL7TEnc2g+RtbEL5XeB1iL/RGPQeK/ZUftApUp0sC0m4UCPiP4rm3XEHFPsK9OmXp1BUAvEQf8Jkz6Ydx2GrPP8AM0jHKzgf3iNjaw+eOEzlWNDOee3rFt9xP8vLFiynAa1YFqSFu5sAesS0CfIHAOayDKxR0KutihEEW6fOZG84b+409iClnHUEWK8u0rYCItE2J3mJkYgzWa0qf3cTJJU7kqRMEXHO25O47DHaOVkNdSbN28jgsUdRAiZNh3JMAW9sPcW3oLqHFqY0ghgLgqQCsAjTI6yFVSDtzHEtXNrodi2ptAUSJYkXIhgeVi5naPDEb4N499lamXRajwNU8tj6Dp52G2k9MK6GXBhT6A+QFycTkyqiJcvRAhDuTuTb/aL47zeV2hR5gdum3X+vecMq2SG19pH8hPXp88ay6agVO4sfr0xGJpn2IP2OCSbgSSPS5xNTogpqLX7CDHS97W7TvhhmslYgG/afl5Hv5W8sBrrkqdxvYSfU9QSZ7W8hiHGmaqVoj/ZyBExN47dp9AQff0GBq1IwO1xuLd7en6jywycwQ0WEzvtN/STPyv1mOum9jIHLO3U3B3Ba/oD54GgUgHSxN1JI6AdLC8bxKgHu3mJ0tWTNp8p77A9BMD0X0w7+zlBW8RlM1AVKBhAtOk7i4Bdj2OnaDM4FOrXQPS0sqtrRBIACzvqM2JE3uw32IoWrE9SnVFekX6CItcgfzMSfVl2tGgbzpFtgx7be0gDbZD2gPKPD1GXaodJeAwG8SbEgT2ZhJuFX1PFTgvwqPi0aqmqOWY0j1MRB/iJsBymDH5IiUAGY/p+Z9QP8Z9GkyWbNGqKqgEqT7yCCZ6Egkz5jtIYZnhKimaiVfEC/EYjteN4Je1vxL6NF/wADquqspVpEwp25Qx6dNt/wj1CwkPOLW45yXGMrqMKyCo8tqEqrExqEbQpPlJBhQcIHz9E1KjVlLszkgrKjTYAATsIMeUYCzuWekxVhpYdJBj/aNumm/mKRHXT7x9dvbA5sI6SW6YfwFhTLV2g+EJVSfiYmF9hzH2GLRw/PswSEWmKhYkASKdFZNRyf42YWYjdQMUZZOD8vmnWbtddJv+GZAvss3gdsOGpjsRq6eRb0yNKrVfL+DDsAxqKLUzYlFFl5UKj+0zXjon+0OQp0qqqisn7tCUcgsGaZBI3sAfUnpgo/alyW8ZEqqywUEoJkEkxMzpE9xGBuF5MV6zMwWOxJCs7GES0lRJFgdvSMXJxlsuTGKlHd8C6nRgEhvIR5ETJ7XsPI9sSLmD38u+/kbHDTO8GOpjRKlAQRT1HUNRUCxG5kddmwvOSqoW1IV8OWYna4DRqFidJEeuIcWjRSUj1bIZ9MnwlPDdHd5ZihDDW34TBO3KCN+RsVn7P1WrVUpFT3vcGN477kx1xSsvmCFqdCStx56uvsPo4Y8D4tUytQVqLaXIMm11BHLBtzMBJ6QY3weTakHhTds9W4jWq18zSy2ob6ipKgwktt0upt5DDGvximtXw8yjsKZB1qurSQTpJK+YNjIx5Cn2pq0c0MwedgbqrFVIjSQtj3+Kbbwetw4n95tJqLinTZiymdYAbl3VmE9DIIkkQOWbGSbDB0XnhX2goVsy6BvjVfDJkBviBWejQAY87bYV8QyeaytZaVKp4mXzFQ2cS1Mm7SeqhRY9IuOpScLrZTPJSDVFVkgOsqrAGNQIIsp0i4tthxX+1FHMZnwEJOhd/lIJ3kiTBvA88NPtEuFfSOszmHoLSp5YIygqCdSwonmLAmfMxcn5Yh4plFr5+gd9C6mPSxBQT6sDHrhZmuFZtGrOKqIigGmHBdWMX1H4lkmAFk/wA++CcSqrlmzNVF1MCJDaVUJIBDEm3xtPYDDRLSHXjZSrmGpmmruVksVDAhbCZ2FyB3vhPwbgWXGcrBYhCGRJJ0GTMD+EECAf5DA32NzABrZhk0tUErJmwGwi0bCR/Bifg2aCJma8EliYJI+EcqmTGld2jrqw9ldC32v7kv2v4Wa9SktNpmZBNgLAGR2hrXN8Ic99gyJKVqWr+AnSfQGSJ9Yxv7LpmqjvWotoB1aldibXAAXT0I3t5HDvgNEUVqPmKgcm4XmtE/rIwOVbJjUe2Vf7P8Aeu4V1Phq37xpHQTEAzOwttM4m+3uWSk1JKdPQFkzpgEfigWBkm9/wAPrizfZTN/uq9RVBTxDp07nSAGYtOxYbbiMB/Z7NnN1lOhgKRY65B5isCJ8r+y4bk7bYVshf8AaTiWVrZVFpQxGkDYMI3kC+09YnHnmfyoVtdxqPXz7gRtt6+0eicQy4zmcdaNIkUwA7CPOABsZuR7+mGdP7NZGpTKsCWAOrnOvvO+n8vbfCbVUEbuzynLpIOw6/lYQOgH5n0xKuTBRSTDXtfYenoAL/yh1xPgwy9XSA5XdWLKSw6yIF9Uz3ie4LPM/ZOrTqUgpVtawB+IE6rkXWASZM/6l7FdlOGUpaVGtaNSm0FoImWMmZAgQgFxZDt+Gbh+YWtXqMJ0CnpE/wAKmxgDcwWjpPrBPH/s29LndW0Ac7hlOmLC28x1/iIjocVl6RJuosYhvIgaY9Qq9PhPYhTOmVha5LBk6quKztEal2hQNADAC26iLdC8XtrCrMxyzuJmrU5mTVZQDG+w5ah9NEkxypq9VjIkgG5uQD1nT1O7X/iH+KfJcTqUmJQi5FiJAIsPMRtbpT8uVZ3sx+NrdBlENTy9RnEGpCrN9pFum8kdxROwPNG7aMkehquBv0UiAVHdlAP9w+QwFnM89YguZgQo+FQIHytp/wAxuOveZz3iCmsDTTTT05jADG4HxGTtvV6kwZyRWLFtUne58yd/q35+uIWc9CI8x8unaO3pgiowJ2m8EgG9/wBTf/MNyLWLJCpSpotOklSVDMW7tfsbadJ9/czGOXZcpYrgq6grHnce2CNYGLS4emvhHSUZQlIC5Zz8Tegu3sMI87kKqliyGFgsRLAWsC073G5nFS0nEzjqKQFTgmfnfB/DszVpK/huUEc1hciYAtINzcEb+mFj2iPXfz+vnglQwUkTAALWsO0+vSd74hP0KkrHK8dcLpZQb6mILC7Fpt1YBjERst+XEPF+LK6qoDrqI1qwEcpkACYI1EdjCgYWqSNx2PyP5dsceOIifmOnW/WZJ23PYYp6kqolaaTsbZPhxbLvVBMs9l0sZC7w0RMsABNzqHTAamw2n4e3MG1Ae8t/lwbw/wC0RRfDamGEAJpgAEKRMMrWkvJFyWMRYBq/FaFZSurSSukmrTQWhiWgAqpJCyQy8wBEScPGL4YZSi90VCtkjqJU27+cSQYNovfyx1l6baSouTPzYQBP5npi1ZrI0qobw6ZYyBNEq0FhC6mbUFTlDn++BOEPGqi0qwNIyDTWBpUACCNpb4gA8iCdW2IlptbmkNRS2B6TjxZA6wD6CPzxBwqsVjQzI6w4YWIIsYjyP5HvjpM4bDUPdUEWPWB3P5YH0gDUAdzDCQd4AF+/vHpiDQtXFvtlm8ykPmAFgiwIb4Y3UQL9VjbDDiH2wqPlKOWIRFCgF6RKgiBA0m6/u9A/xG2KXUqsLh+m+lT1gXA6mbG9sQU81UUsdR/tHfyG48sVmyPHHo9JzX2torlko0dYqLThtck6tJBIbY3LHtPfFtbN0KmSqlawUaRDLBIidWobyFmR0jHhb5qoOVidzM73EQJ29sTvnWaxJ02kCBJHpv7+uGpkz0k0/c96r5Sq9MrlWRYKmZgaZ3kAyAL236Yi41m6FDKhdWp9tRDAkndrDcsZ9oEY8lyH2ozNOmyLWZUIsltz2kTHlt5bkF537U5msiLVKuyOGRwoBOncsRZpldh16SMWpGcoM9IRv2Th+lQbkKLQPPb+1HrfzxL9hGWjknd+VpLmbbgAGOsRPvthJxD7x6dXLeEaZSoy6YXS6k/2RsQd4P8A7uo/2n+2FBsoiZVhrsCpUh78qgG82m95t6FrhENO3sWP7OVUyuWq1HIVmY1CSZ8gQIuAoBg+e8xitfZuo9esWMySXjsFEn9Qpnctfytf2RzVPP8AD1ps3OF0VLLqUrYG8zMSDsb9Zx3wjhFHhytUqPrZpJcwp0zMCTZdUbED4Z2BwJ2Dpci7i7rVzGVUsBpnxAQNp1C28Gy2/j8jpM+2XGPAqUkWSdEiLdzb8h798RfZGt+016+aIXROlDAAgXY6olgWK7WGn5Vvi+fbNZsqjKZZUUdJZoB/iI3/AMkYqvyJLWmbnJ1FrDT4lK9gJkQO9iTPXa0zfxxNtz3N5OxuW/uhj6sLcvJ6p95GdXLZNaSwurlWwBCgXuZJEah7i/fycSSP4mYDuJJFgoE/EFH/AKZEWhYNY9s0x9yTMAK03FtU8o29lJ68y8kQbekySZ/LYR/j6xAdcV4MER2pVDUCPoIKkGQssVj4hBJt0eZ/EUlZmU6Wbv1kbkHl9Qemyj0xMrRrFp8G9I9+puT1P/efl64i0zN7/PoSfIAc3so6XMmo9j3Ejp6DpYb/AMB9oleBYGfM2Pawv/D1PXc3ElHGgwem/XyvYdv/AI+xziOY8WoXYaZ2AmAO3e3nfElgpuZMb2HlYf4fm3mcapLaxp/4ygP/ALukfzwD9yxUcyiJppMXKtoRjaXq7sBuoCggHu2DqeWVE8IGrDFkJcjSEXmrMoH4YBAneYvil0nBIveZmYIi9j0MjocGVOLVSCGZmDKV5pJ0kgkBidVyOpNsbR1V2c8tF9FkrU0zFNWdVppJqEr8QpjkpifxM5ECY+H3xy8UwDSGnTprsrSx1MAKSG+86j8jgXK8Xp1AwrhgrskKvMAtNYCndtPxbC84Jo8QUg1Sw5f3zgGeYytFP8IkxH4fMY0UovcxcZR2+fOvwAeLZGpSBZ7y+kaTO4+Y3YXHX0wrr0oLSpB2hrHYQY7mxxZ2bwqWogM9MayIBmtVsNr8oMAEX95wr+0NViKaOedFBqMerMNvQCBYbnGepBJWaaU23Xz5+4hCxPl/X6+WNO7b2ab9/W5EjtgmllKrtoRS5bYLckjrG+B8wGpsyupVhYqRt8/9cYNM6kyNc0ZJuD0IO0/W89cSqxZ9TMGMCdR7CBvvAi3WIxqlp7iBJv57Duek/l0xupTXcTcmB729BBAwgD8jwnxaNar8IQEi3xEbKosIOxN4JW2I6/BKlJUqF0EhSYYkoXXUoYDmWV6x+V8Oslm6Dr4DBaVMaQhaQ5BYNVkrIBOgXtuOmy3jWZIV1LK1StUNWoyHUoEHQobY2ZjboVHkNnGONmSlLKhO9ZjveepubYlytFnkheWmNTbe5IO/9BiLxZieg6iem877/oMWXg+WHgMDcVArMCYkFiKaknmuadQwBtUBntGnHJ0aTlihI4KkhpXYwQVsd4F/LreMSVFAQmBM9ALajIuDEQO259MOuJZJaxqO4YFbJGkAgHSo8OdRltUGwgdTbA//AAML4uh9bJABuoRplizTpsoYTO7KNzAp6bT2M/Iq3FFQQQBIsJ77X9Pr3lpHaIB3vb0H6/UkY+VqhQ7IxUyA0Egxb4h5jf0x29JqWqRdWKGCLMRYad7AEz3A26xTLtGhUb4omZkkTv8AFHSen1bFqEAgWJ3P+vQAfQG3AA0gKZ6noekX7Taxi3pJVVAdIMKL6ovEXJBkljEAeg8sABGRzz0TqoOUcCAynSbmwJ6jdiNrC3Y7OZ+rXMVKpeWBBbbqByjvJMR16zDKDT5toWJt0BEkiT0Ub7W8uWWjT7+hHUEi4MjlgcvvEdMUmS4rkuXAPti+Wo+AKalHnSwJ1gNcdDJCy1+43FyL9keJ0qOcatX1BQHJIE8zC4YDpplYH4iPNVrq1CvtOq9uhInczyrbvveTzruQQCLctwCQbWAuC4Fo2Ta2lasjFXZavvF4yMzmFNFtSotiu3S+om3N+hM3k1jh2b8KqrvPIGIgfi0HQSbSJgkR+IC2wieqCSTseu52MQsxZdTSTu0yLsRqt5MD0na4sOgg6R6Kdtir3KUVVDmhxpyHqO4JpodAgQXYm97tBLSL2DHucGVRrEuR4NWkP3jAS9Z9JmTzFh+7UxYCO5Zq2thNzPvbrc7GP/6G55QNUTVPba3Wd7nz1HqTA3OzzfYvGui00qKLrpqhSXGXFTUQWEzWaSYdlC/hUctUD+8rbhAbUVMDxXWSBCogmozvaSdQ0gb6gLcqkanxqtrV/ELFHkGpJMkEEFviIILSJgwTuScTZbjJJUNTAUUzSIpnSYZ9QKzqhgdItvpN7k4Liwxkjul9nwzsBUUr4XigjlkGQBDkRz2aTYEG9lNe0TeCfQHDn9upaMyApps5p+GoFoQAQWuZM6m2ErabaUlV79vK38z029sRKujSF9m6l9t/r6+WJxk6mjxArGnMaoMfPYf7YFiWhTuYEnvbfFyrZQU6YpujwAEhWEuAQQV6KWcknyT5kIZWKcsaKutTy7ja3+/9MSNVG42AgAgdfbv13tvhq/CYDFGBAUkI0SSAWIBTUGMBD0s47YEr8IZBL8pvytExaCIJBmT1/Ce2G4SQs4sfcMqCmni/tE2JrqxDOzL8IAPMotFze2KzVrtUdmNyWLRA7z7dLDeMaCHYbG8Y0tQC8X6eXTrecEptpIUIU2xxl3anll8JWFbMs4BQMWCUxsoF7uSSd4HlifivDTmQ9d6iisaS1FoorEFLKL35j0Hl6wPleM1FomiCoQKw1xzgMeYKxMgEATbefLDrhWdp1Kj1AppLCGuzkaQyAKiKBGlA0N1J0RbppHGWzZnLKLyr/v57foVvPfZutRjUkySJQ6vhu1htFvkZwvHKCQQYkT/QfzxdMkwC1ENUMlKk3jVgfiaq6mppJFgE5QYBJO14xH41N/DpvSSKqmodQjwcugIQJM82hHbUdi5NtynpLoa1n2vn+im1wy8rqRMNBBBIMEG/cEX9Mbaup6kXk+pO/sLe+LJneFUqniPUqsKwXxWVgWVA06KZnmarGgbjqbxgfjn2adFpCnTEjTTdgZJcgs2oD4QNu/rbEPTktzSOrF0mV3TPT4mgdfz+X54npu6keG5me/UWnT6GBb+g1nsk1Cs9OQxp7mCBsCYBvF/52xGtUzO8fXsPr0z4NeRlQ4266QQjBdN4idKkLqJuYnba2C8pxJRRak0yykkx8TFhJAFgNAjp1wiRR5z9beeGKkHlBkAn2AH5kgekxvbGkZyM5acSwPmV1t4ZQwDVJRj8NIRTBJMSSEBCadiLTiGrSUkeJT8RoCxsWerDH4YblUL2jWbC+ErKNXXoLWJkCB1i0d5+WOaWYdYYOCVYss3uBdu52Xe1h2xfk9TPxejHFThFFqmlWKAsy0x8Q5NyZIJGoGLn3E4VDL83K08x0nYsB1HQBiT18rzzNzmwlAHUjEJFNvxy+4KyQpW5JN+XpthNSrwsAXiFvaDYWiSbkz57dCTocMuzV7sRM2m97iebqSYFvL1wwqZarRALr17hgDF1ZBMPqgaXE8pEWgb4JVUVkl1ETpZpAmDo1mYUTff1I+ItmyOmm1L/AKljVkT1/dUZKGCQzOWJmLW/DgjC0Kc6dCBGnY8363sZNhLEtv0meplZYWDt3i0REaouYkwOrAf2QyrcIpw5BZAqkg8rKdKjxI5gzFTrFgR1ndsd5jg8uEiCCFLA3mnTDVpQ3jmRRt8LCADBMGHkiKKx8p2tfc32Elr6V/wnc3WDMUYi/l+W9rCRra/edrmTMoy2aRbrI32O0mZZv8u9gIWzAOkEWF469LADYWQXJO9ydoNEaqEruIg9CDfsegi1ugXoLEQOe0xe9+28220j39sTmCCASZMn0Ex1sY1Hr8XUy2Jsjkmr6lQqoQamJYC07yexJiOw3N8KrHaStgIcAAHpf19Sfrm9BjoARc9ZPc2vvefi/wAwm1sE8R4fUonTVp6G6X8yN5M3tI/8sx3wNWoxMTYAwRHURcbwY/ync4TtDtM4d5Yk+Zjv/O/t8XQYHc37/L+YwQ2WaJAkRMiLCJNt7WmbSp3OBT6x8/5YTKRqCPPBWRzZpkFTAF4IkEkFTbY2Jxo0WVVYiAwbTtcqYM9QJPXG1p7zfaSO5/lE4StA6od5fissS4g6fiHT4jYTtr8OB2UDDKhXVQAjAqLXg2UXJBHRQbEb1z2OKn4Pb19BaN/UD1wVlcwPEDMoYSCVOxEmQQZ3/rbG0dVrkwlpJ8DPjFNEBhNLlyAZImBzHT0UMdKgdusXEytBW1FpFOmJOm5JJhQAT8TWvsIOJ85V8VtUkqihV1Et0JJYnfmn1JEWtjMvW0BkAU6gDqeTpNxIA68x6djgbTl7ArUfciznDtBBAYqSdBPUD+dwPfpaR0rVArKGOhomNjpnTAN7SY9fTFoTPADWsqWY6UYjUwMDSIkImpUXfZOvTmplKBeAknU0EcoinvbYJqZUH8TTtYYp6foyVq9NCCrxCaAoBAgkGoykzUK/DM7R8hvHcnhtWpXd0DIGrqKcmQAqKNKgLfS2gLYeknE1bhOpWdXDkgwBCSwYhrsfh5KjAbkLsMKOJ5M0mCnfSCQek3HSRYi2JeSdspYy2XJbs9nKVOoGqK1F6hNWqrMS0UhFNDpEIrOJCifhvHLA2RYooqfE1JKmZfTI5mB0KCJGkBjM3A+RqFSu5ksS0gAliT6SfYR6eWNU82VBUFl1AhoMSCbz1IgAacD1dwWjS5OamZLlmclnbdyd9vnYb4kDghOsdP1noTP5d+sda9pmJNug6enT3Jx1Ro8pN4HYf62Hn6eWMTfaiXwwCbHoI2Mnv0FpEefqcdom8bCb+Q6+U7d7+uI0DACDboAep6x/PyHliWlchenb039T59LbC4okN4ZkWZr2QDU594AnuSSJ8zZjIIvEQqMyC4XlBJmwMnp/Een8+awZU0UKUdZNQsrswKwW/CC1wAB2BtO0ELCNKOanh62quwVWX8AJ1ED+I6olt9oa87YKjFajy3ElSkR4ZZbMDpuL9WhZtFrny9RzUG079fewv5LH6eWHPEMqj69MTTZKK9tiWFjDHVr2naZPxYGHBX1OKbA6ZBO0mOdVEHYcsxA28sS4b7FrUVbgVBNVpgdz0nYxIAgSZJ87b4moVXF0YrAgQYIBuQPKBsB122GOKbFQZUgAwd4ncz3MCJJ7nu2J0y7gICLuDpWxkmNu0/u1ER1i1mncbZPS45VB5ocypYkQzBXD6dY5ypIAue/W4npcQNUMgVtRpMi6BIk1C7NFgJuJ5jCTtcKtIgi9ul7mQL9+fv8Aw+i4mAjbUCouwIt6HZbAm0mW6nalJkuERpxrMAOaafDympBALEKNIJ/FopgAAbGq8ldsJiklutzq7dZJ2kSWMmLKJAEKY6xJvNzfr1M77tzEC38JibkRCpAAuB0HTaxgWmJ/zWvfEt2yoxpUZWUSew6foO38IPlP93D3g1GmlFhWDMuYqBOWx00wDMkamUsyfwi0b/AgFQH4u8zMXv2EC+rYdO98b8dtixEEFQZIF5sLyJIPY6epwJ0wlG1RaK/DxUZlNNzTyxKBFI1VWnmPcyWU3IJV7dFwvrcABasBUC01qquogm7RExyL8TEsXiNUWiR8vxwlnNSmtTU61IIAhkUqCwEg7pqneDfmMk8I4xSQMzEhpfWuksKoZQtMAsSKejUTsLLv8MVcWRUkB1shV5vDp6hTWC0TptJgzpMjUQBJGuAJwto0GI2Jjtcd+hjrPvi2ZDM0xRp1AiLTTVUcCqykOWI0wJLhqaoqhtIM2gaiRUpIqqa2ZFNnHiAfsviHn5jqZW+IMWENfl7RhYoebDqmQp5jww0EvrCEQGaLkgixFmaDYGqO10eb4MQhalzAksGY6G0KDbSYDMSG8/3RgQcap8ZdWLqqAFVVabDlUIZTSZmRv2JN8FZjjKVKLhSwqOVAUzyhbAh7DmpyptcsehONHKEvuQlqRfsIVfuL9DtHsPUn1PXDGiosTsBYd/Y7bATjgR2Fh7A72B+I9PLfpjqnQ2ntf3O3bYe+MEjZsny9HXPYCf8AXHRpEedxB62/n+guIxNlqkb7m8nv38z27b3jDSrwZlp+JqWNILoTDKGMiZsR16TvAGNFFtbGUppPcU5WtpbUraSAYMgepnpbr/O+O8lmAjhm1CwAgX3BXlNgNQB09xG04FzJN+5iPO0ix8iIG9zfbEZRl2GxI7+sDqe/b88K2h4pjF+JrrGoFUGxESqkhfhiNXhhtgbuSALYRZuuXZna5Yk9e82v7eWJGiCCL7227/La99umI1QmTYgD2+v6fNSk3yXGKQbwDLCtXpofhU62Hku/uTFz/QYa8Tp5TM0a1Wmuh6V7QoadjA+Ke8KAYF7A8cBqUstQevVmKrBABeQJmFt117n8NpOJ8vXpVWTLZZCtIv4lYgAghRIVtR5hJUGYA7bk6xVRp9/EYzk3K1dLvr3/AGKiKJiZG0n329frzx2lQrykeZB38x3vH1fFmzORoZl4y40aWJq1DZVAsoUbHvbSsLc3BVfxbhDUCp1K6vJVulo1eXVbKT0v2yem1ubLVT2fPoA0iCR0Amx21H0ufT/WZSL9wIBJnYb8w2E9BJv/AJu+D8NNWqEJK262O29+kQYAv+kFWlpJCkMFJWRNwDvH4Qexve/YqnQ7V0TUVK86mGB1BgfhJ+H+6ABN7+m4Iy3FWpBRpRlUkgHcA9I8yN2B/UYCq17QN9/c/pa8kz+uIK9YGQOpk+1lHnEm5HsNsPKuAxvka5Hiapl3XeqX1Bovtdtckk3O0ep3B1AaaVFtCtTRdTMWA0sPjEC0mw0sCSWgC8GtUjHb+Vt7jeT2Pv1wS6QSJgL+o39AWPy+RqM2iXBD+pmnpeFTHxuTUcFT+Nul9USDsRtuYGnrOENUqNBUUEILqI5yYg9hqL266bmJBT5fNslYO3Mym9twsLt1994HoJ6efpMNJGkPUJYzcCCE5oIYyWNk3vc/DeZm4UzdbhEKR4g8RVLFI6AGSCSNUANe4PkI1BVVqlCxQ6REmPIESe2kINtuwIBdZ4hlCVShZnC06upSSpaSTtHJy8x+Jtt2XM7nEmpLuqqjUwhWaZJU6IYAaTzHpMDcXYDghxlLsrjVehtJue28+fVjc9p6DHLuL3mdh0FwYM2B+Ee142xZKOTpB1ovS1MtPm3tuSImZ1AxOkid+YlVmb4ai0lqUnZjr0SbBj10wCBBI6mYne2M3B1Za1E3QtfbvPziNu9wB2+LoLYyBcE6o3j+R7/F6yLDBWc4bVpLrZQBO87EwRIO4kr1IteZGA2qWiLdvkethML+cnpiWq5LTvg4qU4GqZHf5+w/F32tiMNH18/5/lvglalyVuYgbz0HqZAUdJ1GIGMgQNtrjv6Hb+Hc21GJOJKsEO9/ePz8+/W9sS1M/UgDWxCiFkiwkmPmSffHWm36e+3/AMTHrOBqgvvH154OA2ZKH36nv9b4Jy6fEd/WJNx+X11x6dR+4vOKZ/acufZ/+3En/ghm+mYy/wD+z/twk0DTPNlp3jrEkeft5fLEiMYkj3/p5flj0ofcvnIvmMufP95/23GJl+5vNXmvQO8fHv66Z7dbeeKyRDiyicMoCo676Rd5vCi7T/hCqT5wMOjm6FVn06wrqGrFhZKdPYLEldTaAALny2xYqf3P5xRC5miJEGPEuD0+Hb6uTabL/dJmlpunjZeXZdTTU+EGdPw9TcnqLWG+kdVIxnouW555xDg2lGrU3hFGpVcw+m2poG3MSe/5SsKFbOjAxEnaP5iIEDeegnHsg+66v4lVjWpaahRYhrU1g6bjuI07dTJxK33cZpwPFqZapzOTKtaZ0hbRYRc2HbDb033QLyLqzxOrePM9Zv2uOvl6W2AGanFx6/0v3x6mv3LV2SUzdEsbW1aI7WBLevXqLnESfctmmFs1ljBuQah2723Ha2/pGTaN0mea5zPu9OlSYALS2AtM9TuCY6mcMOGZhKeXrurKKjRTRSBKqbsYk2IneSSosTtff/BHNyT+0Ze8f+Zt2+H02j9I5H3KVyCBmcvqG8F4HlGmVPnPQ+wp72Jw2opv7M3/AA+mtIEmvVOqIBIViFB6kcoNzuDv1aPlKaeH4kMMrS1PEtzMJ0zadIWYkLzjvLW/hv3V8RoIUTM5XTMiVqHSTuQIj5g/mcS5X7pswaNanUr0WNRiSwNQ81pmRcyOpMTt1O0dSBjLSn+f6/wUmnxt3yr12TS6kpSK2MMQAFMzY7hAJ09DMLc9wpEqUaNP/qFeaSCAbjoDpEhpnUYiOx9Jpfde/wC5WnXyxpUmLMLszPB0kmN5knbyAxJlvuszK5h8w1WiTHINVQAWgTCjoBMRufTA5xfLEtOcf7V6/wAHkFbJMKj041NTEGJ+KfOCI7tG143wCKIJIW/YAEzeFFwCbnsPTofbMl912boUopVct4jMWqO3iHV6QARv673viVvupqHMNW8Sj00jn+ISNRkGTHVtXxE73xn9Hqa3NdHib0mpMQQQwiRN+hAt5wY8u4tzTrR0mDI9RMfmZt8xMn1nin3MZqrVZ1zNGGM8+skWsJC3A2G1gLdANW+5XNQP+Zy4gddfQbzpsJJPveTcTaNEnW55mjwGHy+UC23U7/kN+RssiVgk28iImx2E9Ok9AfSm+5XMmAuay1xa7mRG68vqeu+/XEY+5fNED/nMtDGAJeCflc/pfCyQ8TzRR+IEqZJBHQi+/RvgHfvG2Cn4rWOkudSgqWAsWC9GYc0EA79hbYY9FP3LZkhv+ZyszDEeJaDMRELeO0R5zjn/AMEc0Sw/assTAtDyBaJAFrT853vh5CxvlFDyvE1BrORzuoVFgQO46AXFOwF7yR1YZFlLUEkNCmoSDMmCSN5nQWsSiggzA1HFtH3F5u//ADOXn0qW/wDb3/TrjafcZnFIK5mgGHX95+XLboOvXFLVJel6FONQMtQ6Kqms2liTKFg8tf8ACwsLztKiY0ziun7QtE0lIFPmLXjSC8AFYjYExHKNwOa7H7oOIM6tUzdB4MwfFWbRcqA359T3MzUPuhzi1KtU5jL632s5AvqkgrBMgRIIuTFhivIiHps874bkqaU6jawrS66ybKAIBBiZl0Oo6Ty9zC1xvy3E29/l2H4bTj2NvuazXgpT8fLyG1Mf3t/i8r/Gw6bDeTgGp9xucP8A9Tl/P/qe/wCH19JxE5KlRpGLt2eVlp+vn5/xWnoJwM5vfHrf/gVm/wD7jL/Kp/2/UnGj9w+c6ZnL/Jz/APHENlpH0BjWMxmIKN41jeMwAZjUYzGYAMjAfGMq1Si6LEmN9jBBKnyIBHvjMZgAS5PhFU0a66RRZ6JprDkktpIDkgmL9QZue0nivk62n9zlhQnw1Ol1DEKHmyMo0AlQOcNdrQIbMZgAI4HlM0rI1ZmJIhwXBUfu6cQotOtahkX5j0jCh/s/X5gtKAGVvjpzIzNKoRTqJpcoVWoSKt50id8ZjMABK5LO21GqV0gOq1lDNVh5dGnkpSU5LbfDYhmXAcnXp1a3i3puzNTg2WajEgr+ImQ2r1WBF8xmABRwb7JNTy2VDs3ipTopUClEChAC+lkUFriJJJjaJJPOZ4TnXp6HLsY5v3oAZBSEIACNNXxQGL9RPNBgbxmABxwnLZkO+skSpEuwcF9Z0sig8qBYBW027aj3xXL5grTgs8BtXhMKJLkDQ0sTCDmkS24MNEYzGYAFlSlmld9YqsjVl0hKkMVlyQDrgLGm/wC72AgnmO6/BKzaHYBqngKtWWnWUq038O9oZUdSYAliTvjMZgAhXhVTXzZWU1NU5WpaiTUqNTpElhoRdZJ0zJqEbA6uV4VVbTqysF2Jqspo8g/dgJSGvlUimsv8XJMSRpzGYAOh9nqjUnVqYkUqSDmEVKlNmJqmDF9QI1XnpYYYcH4ZVp5l3a6k1SWPh311AyBCBrsohtZ/CsW2zGYALHjMZjMAGYzGYzABmMxmMwAZjMZjM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316" name="AutoShape 4" descr="data:image/jpeg;base64,/9j/4AAQSkZJRgABAQAAAQABAAD/2wCEAAkGBxQSEhUUExQWFhUXGB0bGBcYGBkbHxwfHBofIBofHBodICggGBsnHRoXITEiJSkrLi4uGSAzODMsNygtMCsBCgoKDg0OGxAQGzQkHyQ0LCwsLCwsLCwsLSwsLCwsLCwsLCwsLCwsLCwsLDQsLCwsLCwsLCwsLCwsLCwsLCwsLP/AABEIAMgA/AMBIgACEQEDEQH/xAAcAAACAgMBAQAAAAAAAAAAAAAEBQMGAAECBwj/xABGEAACAQIEBAQDBQUGBAUFAQABAhEDIQAEEjEFIkFRE2FxgTKR8AYHQqGxFCNSwdFicoKS4fEVJDPSF1ODosJEVHOjskP/xAAYAQADAQEAAAAAAAAAAAAAAAAAAQIDBP/EAC4RAAICAQQBAwIFBAMAAAAAAAABAhESAyExQRNRYfAicZGhsdHhIzJS8UKBwf/aAAwDAQACEQMRAD8A8NxmMxsDABrGY6ZSN8awAawVw+iGfmMIOZj5Df8Ap74GjGYaBlnHBadUyNSyQIVbA6VJMX02Mm5iT2OND7OpI5qkkEgQJvBTtO8EjqV74rUY7pKSQFmSYEd/qMa5xf8AxMsJf5Fqb7PUtQPPBsARbblJ23hj62wFn+DIis5ZhCk6dIADTEb2W6R1gmdsKczRq0zpcOpI2M7Db2xE1RjuzHrck4JSj/iEYy5yIcMcxxBWpqopBWUAK4YyIMkxtJMn3wFoO8GO/wBehxsJjNNrgtpPkZLxowmpA7oZ1uSxPNq67HYT2GNNxcXApgKSOUMdtWp5PUtCgnsoGFsYzTis5CwiM240SCCnxTqOo31NLfMAKOwGO6fHYJJpzqLEwxBlrCDHLpXlHkTthTGMjB5JeoYR9BhU4uSVOnZw5liZj4RJvAE99ycTLxpQzEUoBBEhjrkkGdcT02wojGjg8kgwizvNZg1GLNufMmPK94xwiyY74wDHVFyrBlMEEEHsRcfniPuV9izcQz9PL6aBorU8NR8UQCRJtBB3F/M4jSs7UKlYyalZhTWOi9hFxJn/ACjFfruXYsxkkyT3wVluKVaaaEcqszb+u8eWNvLb34MfFS257LHl8rFSlTF1oIXP9p2mB6kyYPQYGy9eo1Cs9QkmsQiBjHxTETYC/wAkwmXi9UMWD8zEEmBJ07X7CNtumNVuLVWdXZpKmV7A+ntivKvn4fkheJ/Px/UsQVVqgfgytKeguR22ki/qcC19aUafhD97mCWZlsb3ifwgz8lOErcSqEVBP/VMvYX3/qcEZfj1ZKegEQLAkSQOgB/0wvJF/PnQeOXz56jXJVagapUrxNCnpERNwDGpZuZ0z/bPniCvmXpZSnztrqNqmTIG4gjpfV/6nrCj/iDeG1P8LtqY9SfX2/PDLK16ubUUNVNFQSWMCwPX8tuw74FO1S5G4U7fAzfKq1PLVHP7unS1EdZhP52A/sgbG1X4lnTWqM5tOw7AbD2FsNvtBxAaUo0mlFUBiPxQOUEjtuQLS3cYQhJ2xOrLpFaUe2cYzG4xsDGJqc43gg0cQskYdCs2r9Dcfp9dsY6dRcd/rbGowTw/Ll3CCb72mwubdbYErBugWMdAYbZrgbzyAlYm+kHaTbUbiCI/smJgxCeD1wQDSeTMALMwJ6eWKcJLonOPqABcN/s/Q52flJQcoZwslrC5OwEm3lgduHVFUMViQCAQZIMiwj+ySfIg4g8I/nGHH6XbQpbqrLL+zq50oqlQAZYa9K6oWLixOpySdjjBkqbswFNObsLieblg2IprqsN6gxXFp32GCNJna/8AX0xr5L5RlhXDJ+L20UwgSBqZV/iOwMkyQse7HGuHFVBPieG8iG0kkC8xAjfTM9J32MDKeo9f9/rbGBR7eWM73srqhitPLNBOjclpLgkBiIPMBqI0m3a1oxtqVCNGpfw3DWJkiSZ2FyT0DDsMLSLY4aJnbFZ+wsfcYZ6nR8PWBfZbi8qDcD+EMk+YI6zhLGCnYkCTOkQAbwPKR6288QkD6/TESab2NIqiEgY7pUdTAKJJMDzx3pHWPr3w34XlVpp4jMEdxyE9B1aJ8/qcEI5MJSxQv4pw8UtAB1Fhft028t/ywIafliw5jLDxqQmUpUwxPeDb8wv5409SpVoHvVqQixAABknz2Mk9Zxo9Ldma1NkV6BgkZL92ahMc2kDee/pABPth9q00qnNTKhSulJN7De3fpO++OcqgWpTpEAhKZLg9SYn846beuBaQ3qlaNPHGnD2lk1VERo1VWWSY5VO1zsTvbpibi1BURppLBsjruL7tIkEwO+5948e1leTehKuRJQ1NlBAvNycDlMWGnw1S1KlHNpLPEyb7ekz02XA/EaSBD+6ZG/CZLAgee1wCfbA9PawWpvQkK4kOXcKH0nSdmi3Xr/hb5HBfD8i1V9IsN2MTAG9u94HmRt0fcXRhl2HhkBaqqojoAAPW4I9xgjC02OU6aRVVp9TYfmfT+uMrAixBXrBBG+x88P6PDKQdKdQs1VxJKkQvKSB5k29iDaRhdxqtrrNtAOkHpaxIj8MyfSMJwpWwU7dIWkY1GHlLhFNlfTUZiq6iwTlsuphveB+Z8r8ZTgDugaVWRMMYsdjv2weNjzQDSaMFrRDYhRMT01jDSJbB62SIuMaoVCmoCxMCeoEzb1t8sOstUBsww2yf2cSsjN3ICmSIvzHztIvacXHTbf0mctVRX1CKhxbTH7sWJghthACiI6aRc7gnucHUuMoRzK4gqQQR+E2nqYApnzNO9jjVf7PNqlNIptJXnuACAASfxGRb17Y5zXAHVm0KxCgSY9hbzO3WL4r+oiMtNh9LjFNSINRIYRyg2NujGAoCWHxaB54XcUzBq6APhRTA30lo5RI2ACr5xPXG34c9NmQ3K3aASAYnfpF7+WOv2Y/zg7jDcpPZk/SnaFZpEXsR1nzj+ox3TPlt9bYOegY6fMfI38jbyxE1IjoQdzY7fQxlRalYf9n6QXXWZvDCCFfSW52B0kKB+FQx+WD+JZalVmqzVJKBmIVfgBVUJW37yoZgWENeIulp1CV03iSYm0kAE+sCMMaHFqiliDJYKLqp+H4SBEDT0jG0ZJKmZSTu0dVvs/TU1CarJALJKgnSqrOqDvqOiBMkYHzX2eCu6mqvKrlJBl9Cy0gA6QDqEk7i0wcTHizgglVaNP8AGJ0MWEw3VjqPcxiM8alVDU0Zo0u8mWQuWddoWZIJG+D+mNeT1OanAAqgKBUcoARqIipUkr0iFQFjJG0m1sLm+ztbVA8NhpDBg40wzQL9Tv8AK04cjjNNtRZaiq/izpZS2qoy80mBZFC288cDitOUBVlRGkrb4aaxRUHze5Pc9RhNabKjLURWMxlCjFGEOCQbz+f1bGq7s5lyTAgH0x3VJJdmMsWuY6m59MQBCSLwPrp3xg/Y6V7htTOOZBYc4CmwFr9theDjmhxJlembfu1jaNxBmDv/ADwI6EE811tM+0fr8jjh6Zie/wA7/R+eDJoMU9hmM+0KAigB9YA1LJGw/Q79sG5NWVnzFQAIVJAn4piB5WAub+W+EfiEWt7R3Pb6tjsVWIFzA2EsQO8SbdsWtR3uTKFoMy+ZBqO9VQwYGdrek/LE1XOqQijV4YYEk3MA7Adb/oMAB97b/l/tt9HGMbWEWie31+uEptIMUw5K9Ko9RnlSY8N4PKACDIBjYKPc444jmw9NUB1AXZ2ETFgAI9/lgVkHUe3X3+pn3J4Y3va3sPb1t88Dm6oMFdk+X4j4VMrTBViQTU1QYFwBAt1PuN4GO34uTSNNtTEsCGJBgSDHzUfngZbm5nsT+v6n2G3SNlBmPr59dh9WWUkPGI7fjVDxWrBX1stiQCFbpYnoIuZuB3OE3DGQVlNW6CSRFtjpBHbVE+XfEYA/Pt9efyHtyE+r/X+xwObbsFBJUh9nM+rU6qLVaq7tpQFW2JFlA3MmfMrtfGcQp0KxVnrikQgGgq89yTbuT7RhFRcoystipBB7EGx7b4PPH23NKixtdqak2AA3HYDFqafJLg1x/wCAFFiNsMaFQHfCqmcHZRS7BQJJMADERZUhtTp274c5DibUwFAUqItBE+v5/wCY+yrLZaooZgAQhIMEdCJIBgkbCQMG5Eq5A/EdhG+OiNo5Z0yw0c+tXSSsEXHNNwIG/aWMHqfLHdWgq8wBF2cyoO7Flv8AFcimCLCFwvpZWDcQR/L1w5ybxY3H19e+Nk32csklwKuEKFgF4J1O+okSdlUn01N1Btg1FDRe7EGzKxZVXZtQ1BhoibXY+zGrwlaglTB+vlhRmMkVMMJ+Xtb5YXBO0md18iDzGmhUroHJYkEqBKtpTmIE3sp2wtfL0jE0mMkqpUmSFIXWR5uQB0v7Y7r02HwyOwkj1jtjjL5lkAVSwCmVWfhMzPSfT9MJtehok+bBuK5dVRNE6lJQbQwWNRtEc5PrfCumym17bztP6x/Xyw4zRLBdRlQIECP9jck47yNJE5z8WyldMzud9rDTJ/ixDVvY0UqjuJlUER3O/bA+YywgsJi/+nruMW48KQs5dWBM/DcCbFgCOhFQi+wWL4EzHCVgBmC2ALEEy17bxc6h5BF7nCemylqopkEsB1NvrtjfhyCRO9rb/Qn5YeNwCqV1oy83SSCRMCbReDF7xgSlwiqdIQSCEn4RpLAEA9SIKmfOOmM8H6G61IvsUV6DTpnr3t9XxJTpmCbG/wDZNx5YZ5nIug1afUhWGm8DcAX3Hr3wBU5YsQIuOt4Pa2JcaLUrO+F8OarU0vyoOao7WgDuxMSSwUT/ABeuHGa4TTavzE01IUKlODBWgrVIJkEAdYuXHfCqrzAmTFoWbW2nvH642OIVtDL4zwZ1KSTJKhJJ3sqqPYYpUlVEvJu7Da3Ai7sywusBlUIxsVDNpFyQFIA7lo/CcapfZ0h9JqIo1Ml7FtBBcgXiFM32Md8RUOKOpEFH5FQioAV004KCCLHUJO/fHdHNEmSoMUGpWnZibgD8WpjtaPTD+gn6/UibgbSBT5uWSSywZlkCweYmmNcdvTHR4Y1mQFzoDGBYTJX1lIqTaZjfB9TiyMlRTTOmoxDhanLAAggFSAwFlIgWFoAxF/xgGpKqVYs7j/8AIwCUuvwKoG/8T7jBjAMpihssSGfSdHRypIid5Aj/AFj0I4pyBY9TvsPqPdvTFp+0qmnSK/vB4jIPDcaQi01gKBPcm+xAEbTiseDtf06e/pu3TpteIlGmXCWSsj02/Qd+nym3+H56ajYm/qBb09bj/MPeZqZmPrtA6dNP+bzjTEze/Wfnfz6n2GJNLIatCOv15d9vy8xiNkj6+voN7EsSbfkP53v/AL97zcMy3i16aESC2x6xeD2nYnpqJ6SCt6Fdbs1leA16qa1XkIkEmNQ25Z+K5i25JG9sL85lXpOUdYYGDcfkdiPMYdcf4jUqZgimzQp0UwkiYIiNiWLXv1YRsBg37VcQSnURXprWYUlliQOp6QY1fHv/AP6ddy5RjTJjKVq+yoKSMO+BV6aGWEseswFAuO86jaO2+FFGkWIAuSQAPXbD3inCFooHWqr8+h1iIcLLQeqgiNuowoKS+pdD1Gv7X2GZvMrTUhXUkqFGgyAJ1OWOwZnJt2F+mDOBOiK1SoxWeRCoBMkSxEwBAtM2kYQNRalpJ/GocCZ3tzDobEx54kpV7iDEG3abSSOmw+WNVqb2c7hcaPR0ZHcatclgpuDfTMXEDQsaj39bG5fIKRy1IaDykHcLJEj1A26xij5bi7rIB5S+omAwJJ5pPxAEbgHp54bcP+0OlgWAMGCQd7lnM/3iCenL2x0LUizklpSXBa1y7qyqsamMAAzfaPzGL4TQQU6FVFaYUSgYEnuItO+3XFR+wjeNVLkRSoiAW/iPUnvEk+2LhXy9FX8cvqKg6RqBAJ3NvlfYDGc2m6+WXCLir+UUj7b8EpUHDURpVhdBcA72HQXxWTlg0RuL/XfHrD1qPheJXAKsdUMNhuDBvER7Ed8L6vAMox8V1Cq+yglReIJCwQduwvtOBSpDxs8rfL7TEnc2g+RtbEL5XeB1iL/RGPQeK/ZUftApUp0sC0m4UCPiP4rm3XEHFPsK9OmXp1BUAvEQf8Jkz6Ydx2GrPP8AM0jHKzgf3iNjaw+eOEzlWNDOee3rFt9xP8vLFiynAa1YFqSFu5sAesS0CfIHAOayDKxR0KutihEEW6fOZG84b+409iClnHUEWK8u0rYCItE2J3mJkYgzWa0qf3cTJJU7kqRMEXHO25O47DHaOVkNdSbN28jgsUdRAiZNh3JMAW9sPcW3oLqHFqY0ghgLgqQCsAjTI6yFVSDtzHEtXNrodi2ptAUSJYkXIhgeVi5naPDEb4N499lamXRajwNU8tj6Dp52G2k9MK6GXBhT6A+QFycTkyqiJcvRAhDuTuTb/aL47zeV2hR5gdum3X+vecMq2SG19pH8hPXp88ay6agVO4sfr0xGJpn2IP2OCSbgSSPS5xNTogpqLX7CDHS97W7TvhhmslYgG/afl5Hv5W8sBrrkqdxvYSfU9QSZ7W8hiHGmaqVoj/ZyBExN47dp9AQff0GBq1IwO1xuLd7en6jywycwQ0WEzvtN/STPyv1mOum9jIHLO3U3B3Ba/oD54GgUgHSxN1JI6AdLC8bxKgHu3mJ0tWTNp8p77A9BMD0X0w7+zlBW8RlM1AVKBhAtOk7i4Bdj2OnaDM4FOrXQPS0sqtrRBIACzvqM2JE3uw32IoWrE9SnVFekX6CItcgfzMSfVl2tGgbzpFtgx7be0gDbZD2gPKPD1GXaodJeAwG8SbEgT2ZhJuFX1PFTgvwqPi0aqmqOWY0j1MRB/iJsBymDH5IiUAGY/p+Z9QP8Z9GkyWbNGqKqgEqT7yCCZ6Egkz5jtIYZnhKimaiVfEC/EYjteN4Je1vxL6NF/wADquqspVpEwp25Qx6dNt/wj1CwkPOLW45yXGMrqMKyCo8tqEqrExqEbQpPlJBhQcIHz9E1KjVlLszkgrKjTYAATsIMeUYCzuWekxVhpYdJBj/aNumm/mKRHXT7x9dvbA5sI6SW6YfwFhTLV2g+EJVSfiYmF9hzH2GLRw/PswSEWmKhYkASKdFZNRyf42YWYjdQMUZZOD8vmnWbtddJv+GZAvss3gdsOGpjsRq6eRb0yNKrVfL+DDsAxqKLUzYlFFl5UKj+0zXjon+0OQp0qqqisn7tCUcgsGaZBI3sAfUnpgo/alyW8ZEqqywUEoJkEkxMzpE9xGBuF5MV6zMwWOxJCs7GES0lRJFgdvSMXJxlsuTGKlHd8C6nRgEhvIR5ETJ7XsPI9sSLmD38u+/kbHDTO8GOpjRKlAQRT1HUNRUCxG5kddmwvOSqoW1IV8OWYna4DRqFidJEeuIcWjRSUj1bIZ9MnwlPDdHd5ZihDDW34TBO3KCN+RsVn7P1WrVUpFT3vcGN477kx1xSsvmCFqdCStx56uvsPo4Y8D4tUytQVqLaXIMm11BHLBtzMBJ6QY3weTakHhTds9W4jWq18zSy2ob6ipKgwktt0upt5DDGvximtXw8yjsKZB1qurSQTpJK+YNjIx5Cn2pq0c0MwedgbqrFVIjSQtj3+Kbbwetw4n95tJqLinTZiymdYAbl3VmE9DIIkkQOWbGSbDB0XnhX2goVsy6BvjVfDJkBviBWejQAY87bYV8QyeaytZaVKp4mXzFQ2cS1Mm7SeqhRY9IuOpScLrZTPJSDVFVkgOsqrAGNQIIsp0i4tthxX+1FHMZnwEJOhd/lIJ3kiTBvA88NPtEuFfSOszmHoLSp5YIygqCdSwonmLAmfMxcn5Yh4plFr5+gd9C6mPSxBQT6sDHrhZmuFZtGrOKqIigGmHBdWMX1H4lkmAFk/wA++CcSqrlmzNVF1MCJDaVUJIBDEm3xtPYDDRLSHXjZSrmGpmmruVksVDAhbCZ2FyB3vhPwbgWXGcrBYhCGRJJ0GTMD+EECAf5DA32NzABrZhk0tUErJmwGwi0bCR/Bifg2aCJma8EliYJI+EcqmTGld2jrqw9ldC32v7kv2v4Wa9SktNpmZBNgLAGR2hrXN8Ic99gyJKVqWr+AnSfQGSJ9Yxv7LpmqjvWotoB1aldibXAAXT0I3t5HDvgNEUVqPmKgcm4XmtE/rIwOVbJjUe2Vf7P8Aeu4V1Phq37xpHQTEAzOwttM4m+3uWSk1JKdPQFkzpgEfigWBkm9/wAPrizfZTN/uq9RVBTxDp07nSAGYtOxYbbiMB/Z7NnN1lOhgKRY65B5isCJ8r+y4bk7bYVshf8AaTiWVrZVFpQxGkDYMI3kC+09YnHnmfyoVtdxqPXz7gRtt6+0eicQy4zmcdaNIkUwA7CPOABsZuR7+mGdP7NZGpTKsCWAOrnOvvO+n8vbfCbVUEbuzynLpIOw6/lYQOgH5n0xKuTBRSTDXtfYenoAL/yh1xPgwy9XSA5XdWLKSw6yIF9Uz3ie4LPM/ZOrTqUgpVtawB+IE6rkXWASZM/6l7FdlOGUpaVGtaNSm0FoImWMmZAgQgFxZDt+Gbh+YWtXqMJ0CnpE/wAKmxgDcwWjpPrBPH/s29LndW0Ac7hlOmLC28x1/iIjocVl6RJuosYhvIgaY9Qq9PhPYhTOmVha5LBk6quKztEal2hQNADAC26iLdC8XtrCrMxyzuJmrU5mTVZQDG+w5ah9NEkxypq9VjIkgG5uQD1nT1O7X/iH+KfJcTqUmJQi5FiJAIsPMRtbpT8uVZ3sx+NrdBlENTy9RnEGpCrN9pFum8kdxROwPNG7aMkehquBv0UiAVHdlAP9w+QwFnM89YguZgQo+FQIHytp/wAxuOveZz3iCmsDTTTT05jADG4HxGTtvV6kwZyRWLFtUne58yd/q35+uIWc9CI8x8unaO3pgiowJ2m8EgG9/wBTf/MNyLWLJCpSpotOklSVDMW7tfsbadJ9/czGOXZcpYrgq6grHnce2CNYGLS4emvhHSUZQlIC5Zz8Tegu3sMI87kKqliyGFgsRLAWsC073G5nFS0nEzjqKQFTgmfnfB/DszVpK/huUEc1hciYAtINzcEb+mFj2iPXfz+vnglQwUkTAALWsO0+vSd74hP0KkrHK8dcLpZQb6mILC7Fpt1YBjERst+XEPF+LK6qoDrqI1qwEcpkACYI1EdjCgYWqSNx2PyP5dsceOIifmOnW/WZJ23PYYp6kqolaaTsbZPhxbLvVBMs9l0sZC7w0RMsABNzqHTAamw2n4e3MG1Ae8t/lwbw/wC0RRfDamGEAJpgAEKRMMrWkvJFyWMRYBq/FaFZSurSSukmrTQWhiWgAqpJCyQy8wBEScPGL4YZSi90VCtkjqJU27+cSQYNovfyx1l6baSouTPzYQBP5npi1ZrI0qobw6ZYyBNEq0FhC6mbUFTlDn++BOEPGqi0qwNIyDTWBpUACCNpb4gA8iCdW2IlptbmkNRS2B6TjxZA6wD6CPzxBwqsVjQzI6w4YWIIsYjyP5HvjpM4bDUPdUEWPWB3P5YH0gDUAdzDCQd4AF+/vHpiDQtXFvtlm8ykPmAFgiwIb4Y3UQL9VjbDDiH2wqPlKOWIRFCgF6RKgiBA0m6/u9A/xG2KXUqsLh+m+lT1gXA6mbG9sQU81UUsdR/tHfyG48sVmyPHHo9JzX2torlko0dYqLThtck6tJBIbY3LHtPfFtbN0KmSqlawUaRDLBIidWobyFmR0jHhb5qoOVidzM73EQJ29sTvnWaxJ02kCBJHpv7+uGpkz0k0/c96r5Sq9MrlWRYKmZgaZ3kAyAL236Yi41m6FDKhdWp9tRDAkndrDcsZ9oEY8lyH2ozNOmyLWZUIsltz2kTHlt5bkF537U5msiLVKuyOGRwoBOncsRZpldh16SMWpGcoM9IRv2Th+lQbkKLQPPb+1HrfzxL9hGWjknd+VpLmbbgAGOsRPvthJxD7x6dXLeEaZSoy6YXS6k/2RsQd4P8A7uo/2n+2FBsoiZVhrsCpUh78qgG82m95t6FrhENO3sWP7OVUyuWq1HIVmY1CSZ8gQIuAoBg+e8xitfZuo9esWMySXjsFEn9Qpnctfytf2RzVPP8AD1ps3OF0VLLqUrYG8zMSDsb9Zx3wjhFHhytUqPrZpJcwp0zMCTZdUbED4Z2BwJ2Dpci7i7rVzGVUsBpnxAQNp1C28Gy2/j8jpM+2XGPAqUkWSdEiLdzb8h798RfZGt+016+aIXROlDAAgXY6olgWK7WGn5Vvi+fbNZsqjKZZUUdJZoB/iI3/AMkYqvyJLWmbnJ1FrDT4lK9gJkQO9iTPXa0zfxxNtz3N5OxuW/uhj6sLcvJ6p95GdXLZNaSwurlWwBCgXuZJEah7i/fycSSP4mYDuJJFgoE/EFH/AKZEWhYNY9s0x9yTMAK03FtU8o29lJ68y8kQbekySZ/LYR/j6xAdcV4MER2pVDUCPoIKkGQssVj4hBJt0eZ/EUlZmU6Wbv1kbkHl9Qemyj0xMrRrFp8G9I9+puT1P/efl64i0zN7/PoSfIAc3so6XMmo9j3Ejp6DpYb/AMB9oleBYGfM2Pawv/D1PXc3ElHGgwem/XyvYdv/AI+xziOY8WoXYaZ2AmAO3e3nfElgpuZMb2HlYf4fm3mcapLaxp/4ygP/ALukfzwD9yxUcyiJppMXKtoRjaXq7sBuoCggHu2DqeWVE8IGrDFkJcjSEXmrMoH4YBAneYvil0nBIveZmYIi9j0MjocGVOLVSCGZmDKV5pJ0kgkBidVyOpNsbR1V2c8tF9FkrU0zFNWdVppJqEr8QpjkpifxM5ECY+H3xy8UwDSGnTprsrSx1MAKSG+86j8jgXK8Xp1AwrhgrskKvMAtNYCndtPxbC84Jo8QUg1Sw5f3zgGeYytFP8IkxH4fMY0UovcxcZR2+fOvwAeLZGpSBZ7y+kaTO4+Y3YXHX0wrr0oLSpB2hrHYQY7mxxZ2bwqWogM9MayIBmtVsNr8oMAEX95wr+0NViKaOedFBqMerMNvQCBYbnGepBJWaaU23Xz5+4hCxPl/X6+WNO7b2ab9/W5EjtgmllKrtoRS5bYLckjrG+B8wGpsyupVhYqRt8/9cYNM6kyNc0ZJuD0IO0/W89cSqxZ9TMGMCdR7CBvvAi3WIxqlp7iBJv57Duek/l0xupTXcTcmB729BBAwgD8jwnxaNar8IQEi3xEbKosIOxN4JW2I6/BKlJUqF0EhSYYkoXXUoYDmWV6x+V8Oslm6Dr4DBaVMaQhaQ5BYNVkrIBOgXtuOmy3jWZIV1LK1StUNWoyHUoEHQobY2ZjboVHkNnGONmSlLKhO9ZjveepubYlytFnkheWmNTbe5IO/9BiLxZieg6iem877/oMWXg+WHgMDcVArMCYkFiKaknmuadQwBtUBntGnHJ0aTlihI4KkhpXYwQVsd4F/LreMSVFAQmBM9ALajIuDEQO259MOuJZJaxqO4YFbJGkAgHSo8OdRltUGwgdTbA//AAML4uh9bJABuoRplizTpsoYTO7KNzAp6bT2M/Iq3FFQQQBIsJ77X9Pr3lpHaIB3vb0H6/UkY+VqhQ7IxUyA0Egxb4h5jf0x29JqWqRdWKGCLMRYad7AEz3A26xTLtGhUb4omZkkTv8AFHSen1bFqEAgWJ3P+vQAfQG3AA0gKZ6noekX7Taxi3pJVVAdIMKL6ovEXJBkljEAeg8sABGRzz0TqoOUcCAynSbmwJ6jdiNrC3Y7OZ+rXMVKpeWBBbbqByjvJMR16zDKDT5toWJt0BEkiT0Ub7W8uWWjT7+hHUEi4MjlgcvvEdMUmS4rkuXAPti+Wo+AKalHnSwJ1gNcdDJCy1+43FyL9keJ0qOcatX1BQHJIE8zC4YDpplYH4iPNVrq1CvtOq9uhInczyrbvveTzruQQCLctwCQbWAuC4Fo2Ta2lasjFXZavvF4yMzmFNFtSotiu3S+om3N+hM3k1jh2b8KqrvPIGIgfi0HQSbSJgkR+IC2wieqCSTseu52MQsxZdTSTu0yLsRqt5MD0na4sOgg6R6Kdtir3KUVVDmhxpyHqO4JpodAgQXYm97tBLSL2DHucGVRrEuR4NWkP3jAS9Z9JmTzFh+7UxYCO5Zq2thNzPvbrc7GP/6G55QNUTVPba3Wd7nz1HqTA3OzzfYvGui00qKLrpqhSXGXFTUQWEzWaSYdlC/hUctUD+8rbhAbUVMDxXWSBCogmozvaSdQ0gb6gLcqkanxqtrV/ELFHkGpJMkEEFviIILSJgwTuScTZbjJJUNTAUUzSIpnSYZ9QKzqhgdItvpN7k4Liwxkjul9nwzsBUUr4XigjlkGQBDkRz2aTYEG9lNe0TeCfQHDn9upaMyApps5p+GoFoQAQWuZM6m2ErabaUlV79vK38z029sRKujSF9m6l9t/r6+WJxk6mjxArGnMaoMfPYf7YFiWhTuYEnvbfFyrZQU6YpujwAEhWEuAQQV6KWcknyT5kIZWKcsaKutTy7ja3+/9MSNVG42AgAgdfbv13tvhq/CYDFGBAUkI0SSAWIBTUGMBD0s47YEr8IZBL8pvytExaCIJBmT1/Ce2G4SQs4sfcMqCmni/tE2JrqxDOzL8IAPMotFze2KzVrtUdmNyWLRA7z7dLDeMaCHYbG8Y0tQC8X6eXTrecEptpIUIU2xxl3anll8JWFbMs4BQMWCUxsoF7uSSd4HlifivDTmQ9d6iisaS1FoorEFLKL35j0Hl6wPleM1FomiCoQKw1xzgMeYKxMgEATbefLDrhWdp1Kj1AppLCGuzkaQyAKiKBGlA0N1J0RbppHGWzZnLKLyr/v57foVvPfZutRjUkySJQ6vhu1htFvkZwvHKCQQYkT/QfzxdMkwC1ENUMlKk3jVgfiaq6mppJFgE5QYBJO14xH41N/DpvSSKqmodQjwcugIQJM82hHbUdi5NtynpLoa1n2vn+im1wy8rqRMNBBBIMEG/cEX9Mbaup6kXk+pO/sLe+LJneFUqniPUqsKwXxWVgWVA06KZnmarGgbjqbxgfjn2adFpCnTEjTTdgZJcgs2oD4QNu/rbEPTktzSOrF0mV3TPT4mgdfz+X54npu6keG5me/UWnT6GBb+g1nsk1Cs9OQxp7mCBsCYBvF/52xGtUzO8fXsPr0z4NeRlQ4266QQjBdN4idKkLqJuYnba2C8pxJRRak0yykkx8TFhJAFgNAjp1wiRR5z9beeGKkHlBkAn2AH5kgekxvbGkZyM5acSwPmV1t4ZQwDVJRj8NIRTBJMSSEBCadiLTiGrSUkeJT8RoCxsWerDH4YblUL2jWbC+ErKNXXoLWJkCB1i0d5+WOaWYdYYOCVYss3uBdu52Xe1h2xfk9TPxejHFThFFqmlWKAsy0x8Q5NyZIJGoGLn3E4VDL83K08x0nYsB1HQBiT18rzzNzmwlAHUjEJFNvxy+4KyQpW5JN+XpthNSrwsAXiFvaDYWiSbkz57dCTocMuzV7sRM2m97iebqSYFvL1wwqZarRALr17hgDF1ZBMPqgaXE8pEWgb4JVUVkl1ETpZpAmDo1mYUTff1I+ItmyOmm1L/AKljVkT1/dUZKGCQzOWJmLW/DgjC0Kc6dCBGnY8363sZNhLEtv0meplZYWDt3i0REaouYkwOrAf2QyrcIpw5BZAqkg8rKdKjxI5gzFTrFgR1ndsd5jg8uEiCCFLA3mnTDVpQ3jmRRt8LCADBMGHkiKKx8p2tfc32Elr6V/wnc3WDMUYi/l+W9rCRra/edrmTMoy2aRbrI32O0mZZv8u9gIWzAOkEWF469LADYWQXJO9ydoNEaqEruIg9CDfsegi1ugXoLEQOe0xe9+28220j39sTmCCASZMn0Ex1sY1Hr8XUy2Jsjkmr6lQqoQamJYC07yexJiOw3N8KrHaStgIcAAHpf19Sfrm9BjoARc9ZPc2vvefi/wAwm1sE8R4fUonTVp6G6X8yN5M3tI/8sx3wNWoxMTYAwRHURcbwY/ync4TtDtM4d5Yk+Zjv/O/t8XQYHc37/L+YwQ2WaJAkRMiLCJNt7WmbSp3OBT6x8/5YTKRqCPPBWRzZpkFTAF4IkEkFTbY2Jxo0WVVYiAwbTtcqYM9QJPXG1p7zfaSO5/lE4StA6od5fissS4g6fiHT4jYTtr8OB2UDDKhXVQAjAqLXg2UXJBHRQbEb1z2OKn4Pb19BaN/UD1wVlcwPEDMoYSCVOxEmQQZ3/rbG0dVrkwlpJ8DPjFNEBhNLlyAZImBzHT0UMdKgdusXEytBW1FpFOmJOm5JJhQAT8TWvsIOJ85V8VtUkqihV1Et0JJYnfmn1JEWtjMvW0BkAU6gDqeTpNxIA68x6djgbTl7ArUfciznDtBBAYqSdBPUD+dwPfpaR0rVArKGOhomNjpnTAN7SY9fTFoTPADWsqWY6UYjUwMDSIkImpUXfZOvTmplKBeAknU0EcoinvbYJqZUH8TTtYYp6foyVq9NCCrxCaAoBAgkGoykzUK/DM7R8hvHcnhtWpXd0DIGrqKcmQAqKNKgLfS2gLYeknE1bhOpWdXDkgwBCSwYhrsfh5KjAbkLsMKOJ5M0mCnfSCQek3HSRYi2JeSdspYy2XJbs9nKVOoGqK1F6hNWqrMS0UhFNDpEIrOJCifhvHLA2RYooqfE1JKmZfTI5mB0KCJGkBjM3A+RqFSu5ksS0gAliT6SfYR6eWNU82VBUFl1AhoMSCbz1IgAacD1dwWjS5OamZLlmclnbdyd9vnYb4kDghOsdP1noTP5d+sda9pmJNug6enT3Jx1Ro8pN4HYf62Hn6eWMTfaiXwwCbHoI2Mnv0FpEefqcdom8bCb+Q6+U7d7+uI0DACDboAep6x/PyHliWlchenb039T59LbC4okN4ZkWZr2QDU594AnuSSJ8zZjIIvEQqMyC4XlBJmwMnp/Een8+awZU0UKUdZNQsrswKwW/CC1wAB2BtO0ELCNKOanh62quwVWX8AJ1ED+I6olt9oa87YKjFajy3ElSkR4ZZbMDpuL9WhZtFrny9RzUG079fewv5LH6eWHPEMqj69MTTZKK9tiWFjDHVr2naZPxYGHBX1OKbA6ZBO0mOdVEHYcsxA28sS4b7FrUVbgVBNVpgdz0nYxIAgSZJ87b4moVXF0YrAgQYIBuQPKBsB122GOKbFQZUgAwd4ncz3MCJJ7nu2J0y7gICLuDpWxkmNu0/u1ER1i1mncbZPS45VB5ocypYkQzBXD6dY5ypIAue/W4npcQNUMgVtRpMi6BIk1C7NFgJuJ5jCTtcKtIgi9ul7mQL9+fv8Aw+i4mAjbUCouwIt6HZbAm0mW6nalJkuERpxrMAOaafDympBALEKNIJ/FopgAAbGq8ldsJiklutzq7dZJ2kSWMmLKJAEKY6xJvNzfr1M77tzEC38JibkRCpAAuB0HTaxgWmJ/zWvfEt2yoxpUZWUSew6foO38IPlP93D3g1GmlFhWDMuYqBOWx00wDMkamUsyfwi0b/AgFQH4u8zMXv2EC+rYdO98b8dtixEEFQZIF5sLyJIPY6epwJ0wlG1RaK/DxUZlNNzTyxKBFI1VWnmPcyWU3IJV7dFwvrcABasBUC01qquogm7RExyL8TEsXiNUWiR8vxwlnNSmtTU61IIAhkUqCwEg7pqneDfmMk8I4xSQMzEhpfWuksKoZQtMAsSKejUTsLLv8MVcWRUkB1shV5vDp6hTWC0TptJgzpMjUQBJGuAJwto0GI2Jjtcd+hjrPvi2ZDM0xRp1AiLTTVUcCqykOWI0wJLhqaoqhtIM2gaiRUpIqqa2ZFNnHiAfsviHn5jqZW+IMWENfl7RhYoebDqmQp5jww0EvrCEQGaLkgixFmaDYGqO10eb4MQhalzAksGY6G0KDbSYDMSG8/3RgQcap8ZdWLqqAFVVabDlUIZTSZmRv2JN8FZjjKVKLhSwqOVAUzyhbAh7DmpyptcsehONHKEvuQlqRfsIVfuL9DtHsPUn1PXDGiosTsBYd/Y7bATjgR2Fh7A72B+I9PLfpjqnQ2ntf3O3bYe+MEjZsny9HXPYCf8AXHRpEedxB62/n+guIxNlqkb7m8nv38z27b3jDSrwZlp+JqWNILoTDKGMiZsR16TvAGNFFtbGUppPcU5WtpbUraSAYMgepnpbr/O+O8lmAjhm1CwAgX3BXlNgNQB09xG04FzJN+5iPO0ix8iIG9zfbEZRl2GxI7+sDqe/b88K2h4pjF+JrrGoFUGxESqkhfhiNXhhtgbuSALYRZuuXZna5Yk9e82v7eWJGiCCL7227/La99umI1QmTYgD2+v6fNSk3yXGKQbwDLCtXpofhU62Hku/uTFz/QYa8Tp5TM0a1Wmuh6V7QoadjA+Ke8KAYF7A8cBqUstQevVmKrBABeQJmFt117n8NpOJ8vXpVWTLZZCtIv4lYgAghRIVtR5hJUGYA7bk6xVRp9/EYzk3K1dLvr3/AGKiKJiZG0n329frzx2lQrykeZB38x3vH1fFmzORoZl4y40aWJq1DZVAsoUbHvbSsLc3BVfxbhDUCp1K6vJVulo1eXVbKT0v2yem1ubLVT2fPoA0iCR0Amx21H0ufT/WZSL9wIBJnYb8w2E9BJv/AJu+D8NNWqEJK262O29+kQYAv+kFWlpJCkMFJWRNwDvH4Qexve/YqnQ7V0TUVK86mGB1BgfhJ+H+6ABN7+m4Iy3FWpBRpRlUkgHcA9I8yN2B/UYCq17QN9/c/pa8kz+uIK9YGQOpk+1lHnEm5HsNsPKuAxvka5Hiapl3XeqX1Bovtdtckk3O0ep3B1AaaVFtCtTRdTMWA0sPjEC0mw0sCSWgC8GtUjHb+Vt7jeT2Pv1wS6QSJgL+o39AWPy+RqM2iXBD+pmnpeFTHxuTUcFT+Nul9USDsRtuYGnrOENUqNBUUEILqI5yYg9hqL266bmJBT5fNslYO3Mym9twsLt1994HoJ6efpMNJGkPUJYzcCCE5oIYyWNk3vc/DeZm4UzdbhEKR4g8RVLFI6AGSCSNUANe4PkI1BVVqlCxQ6REmPIESe2kINtuwIBdZ4hlCVShZnC06upSSpaSTtHJy8x+Jtt2XM7nEmpLuqqjUwhWaZJU6IYAaTzHpMDcXYDghxlLsrjVehtJue28+fVjc9p6DHLuL3mdh0FwYM2B+Ee142xZKOTpB1ovS1MtPm3tuSImZ1AxOkid+YlVmb4ai0lqUnZjr0SbBj10wCBBI6mYne2M3B1Za1E3QtfbvPziNu9wB2+LoLYyBcE6o3j+R7/F6yLDBWc4bVpLrZQBO87EwRIO4kr1IteZGA2qWiLdvkethML+cnpiWq5LTvg4qU4GqZHf5+w/F32tiMNH18/5/lvglalyVuYgbz0HqZAUdJ1GIGMgQNtrjv6Hb+Hc21GJOJKsEO9/ePz8+/W9sS1M/UgDWxCiFkiwkmPmSffHWm36e+3/AMTHrOBqgvvH154OA2ZKH36nv9b4Jy6fEd/WJNx+X11x6dR+4vOKZ/acufZ/+3En/ghm+mYy/wD+z/twk0DTPNlp3jrEkeft5fLEiMYkj3/p5flj0ofcvnIvmMufP95/23GJl+5vNXmvQO8fHv66Z7dbeeKyRDiyicMoCo676Rd5vCi7T/hCqT5wMOjm6FVn06wrqGrFhZKdPYLEldTaAALny2xYqf3P5xRC5miJEGPEuD0+Hb6uTabL/dJmlpunjZeXZdTTU+EGdPw9TcnqLWG+kdVIxnouW555xDg2lGrU3hFGpVcw+m2poG3MSe/5SsKFbOjAxEnaP5iIEDeegnHsg+66v4lVjWpaahRYhrU1g6bjuI07dTJxK33cZpwPFqZapzOTKtaZ0hbRYRc2HbDb033QLyLqzxOrePM9Zv2uOvl6W2AGanFx6/0v3x6mv3LV2SUzdEsbW1aI7WBLevXqLnESfctmmFs1ljBuQah2723Ha2/pGTaN0mea5zPu9OlSYALS2AtM9TuCY6mcMOGZhKeXrurKKjRTRSBKqbsYk2IneSSosTtff/BHNyT+0Ze8f+Zt2+H02j9I5H3KVyCBmcvqG8F4HlGmVPnPQ+wp72Jw2opv7M3/AA+mtIEmvVOqIBIViFB6kcoNzuDv1aPlKaeH4kMMrS1PEtzMJ0zadIWYkLzjvLW/hv3V8RoIUTM5XTMiVqHSTuQIj5g/mcS5X7pswaNanUr0WNRiSwNQ81pmRcyOpMTt1O0dSBjLSn+f6/wUmnxt3yr12TS6kpSK2MMQAFMzY7hAJ09DMLc9wpEqUaNP/qFeaSCAbjoDpEhpnUYiOx9Jpfde/wC5WnXyxpUmLMLszPB0kmN5knbyAxJlvuszK5h8w1WiTHINVQAWgTCjoBMRufTA5xfLEtOcf7V6/wAHkFbJMKj041NTEGJ+KfOCI7tG143wCKIJIW/YAEzeFFwCbnsPTofbMl912boUopVct4jMWqO3iHV6QARv673viVvupqHMNW8Sj00jn+ISNRkGTHVtXxE73xn9Hqa3NdHib0mpMQQQwiRN+hAt5wY8u4tzTrR0mDI9RMfmZt8xMn1nin3MZqrVZ1zNGGM8+skWsJC3A2G1gLdANW+5XNQP+Zy4gddfQbzpsJJPveTcTaNEnW55mjwGHy+UC23U7/kN+RssiVgk28iImx2E9Ok9AfSm+5XMmAuay1xa7mRG68vqeu+/XEY+5fNED/nMtDGAJeCflc/pfCyQ8TzRR+IEqZJBHQi+/RvgHfvG2Cn4rWOkudSgqWAsWC9GYc0EA79hbYY9FP3LZkhv+ZyszDEeJaDMRELeO0R5zjn/AMEc0Sw/assTAtDyBaJAFrT853vh5CxvlFDyvE1BrORzuoVFgQO46AXFOwF7yR1YZFlLUEkNCmoSDMmCSN5nQWsSiggzA1HFtH3F5u//ADOXn0qW/wDb3/TrjafcZnFIK5mgGHX95+XLboOvXFLVJel6FONQMtQ6Kqms2liTKFg8tf8ACwsLztKiY0ziun7QtE0lIFPmLXjSC8AFYjYExHKNwOa7H7oOIM6tUzdB4MwfFWbRcqA359T3MzUPuhzi1KtU5jL632s5AvqkgrBMgRIIuTFhivIiHps874bkqaU6jawrS66ybKAIBBiZl0Oo6Ty9zC1xvy3E29/l2H4bTj2NvuazXgpT8fLyG1Mf3t/i8r/Gw6bDeTgGp9xucP8A9Tl/P/qe/wCH19JxE5KlRpGLt2eVlp+vn5/xWnoJwM5vfHrf/gVm/wD7jL/Kp/2/UnGj9w+c6ZnL/Jz/APHENlpH0BjWMxmIKN41jeMwAZjUYzGYAMjAfGMq1Si6LEmN9jBBKnyIBHvjMZgAS5PhFU0a66RRZ6JprDkktpIDkgmL9QZue0nivk62n9zlhQnw1Ol1DEKHmyMo0AlQOcNdrQIbMZgAI4HlM0rI1ZmJIhwXBUfu6cQotOtahkX5j0jCh/s/X5gtKAGVvjpzIzNKoRTqJpcoVWoSKt50id8ZjMABK5LO21GqV0gOq1lDNVh5dGnkpSU5LbfDYhmXAcnXp1a3i3puzNTg2WajEgr+ImQ2r1WBF8xmABRwb7JNTy2VDs3ipTopUClEChAC+lkUFriJJJjaJJPOZ4TnXp6HLsY5v3oAZBSEIACNNXxQGL9RPNBgbxmABxwnLZkO+skSpEuwcF9Z0sig8qBYBW027aj3xXL5grTgs8BtXhMKJLkDQ0sTCDmkS24MNEYzGYAFlSlmld9YqsjVl0hKkMVlyQDrgLGm/wC72AgnmO6/BKzaHYBqngKtWWnWUq038O9oZUdSYAliTvjMZgAhXhVTXzZWU1NU5WpaiTUqNTpElhoRdZJ0zJqEbA6uV4VVbTqysF2Jqspo8g/dgJSGvlUimsv8XJMSRpzGYAOh9nqjUnVqYkUqSDmEVKlNmJqmDF9QI1XnpYYYcH4ZVp5l3a6k1SWPh311AyBCBrsohtZ/CsW2zGYALHjMZjMAGYzGYzABmMxmMwAZjMZjM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2290" name="AutoShape 2" descr="Image result for good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2292" name="AutoShape 4" descr="Image result for good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12" name="Content Placeholder 9">
            <a:extLst>
              <a:ext uri="{FF2B5EF4-FFF2-40B4-BE49-F238E27FC236}">
                <a16:creationId xmlns:a16="http://schemas.microsoft.com/office/drawing/2014/main" id="{54146E6B-F11D-4DF8-9002-60FD8FD8F09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pic>
        <p:nvPicPr>
          <p:cNvPr id="3074" name="Picture 2" descr="Christian Love Bible Pun Svg Eps ...">
            <a:extLst>
              <a:ext uri="{FF2B5EF4-FFF2-40B4-BE49-F238E27FC236}">
                <a16:creationId xmlns:a16="http://schemas.microsoft.com/office/drawing/2014/main" id="{F3BF7467-A3B0-4EF9-8C92-E28EA615409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032" b="18825"/>
          <a:stretch/>
        </p:blipFill>
        <p:spPr bwMode="auto">
          <a:xfrm>
            <a:off x="1835696" y="1900418"/>
            <a:ext cx="5472608" cy="2875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bible background"/>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0" y="0"/>
            <a:ext cx="9155779" cy="6858000"/>
          </a:xfrm>
          <a:prstGeom prst="rect">
            <a:avLst/>
          </a:prstGeom>
          <a:noFill/>
        </p:spPr>
      </p:pic>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4" name="TextBox 3"/>
          <p:cNvSpPr txBox="1"/>
          <p:nvPr/>
        </p:nvSpPr>
        <p:spPr>
          <a:xfrm>
            <a:off x="1115616" y="548680"/>
            <a:ext cx="7056784" cy="4801314"/>
          </a:xfrm>
          <a:prstGeom prst="rect">
            <a:avLst/>
          </a:prstGeom>
          <a:noFill/>
        </p:spPr>
        <p:txBody>
          <a:bodyPr wrap="square" rtlCol="0">
            <a:spAutoFit/>
          </a:bodyPr>
          <a:lstStyle/>
          <a:p>
            <a:r>
              <a:rPr lang="en-GB" b="1" dirty="0">
                <a:latin typeface="Tahoma" panose="020B0604030504040204" pitchFamily="34" charset="0"/>
                <a:ea typeface="Tahoma" panose="020B0604030504040204" pitchFamily="34" charset="0"/>
                <a:cs typeface="Tahoma" panose="020B0604030504040204" pitchFamily="34" charset="0"/>
              </a:rPr>
              <a:t>The  Feast of The Exaltation of the Holy Cross</a:t>
            </a:r>
          </a:p>
          <a:p>
            <a:endParaRPr lang="en-GB" b="1" dirty="0">
              <a:latin typeface="Tahoma" panose="020B0604030504040204" pitchFamily="34" charset="0"/>
              <a:ea typeface="Tahoma" panose="020B0604030504040204" pitchFamily="34" charset="0"/>
              <a:cs typeface="Tahoma" panose="020B0604030504040204" pitchFamily="34" charset="0"/>
            </a:endParaRP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Gospel: John 3:13-17</a:t>
            </a: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At that time: Jesus said to Nicodemus, ‘No one has ascended into heaven except he who descended from heaven, the Son of Man. And as Moses lifted up the serpent in the wilderness, so must the Son of Man be lifted up, that whoever believes in him may have eternal life. For God so loved the world, that he gave his only begotten Son, that whoever believes in him should not perish but have eternal life. For God did not send his Son into the world to condemn the world, but in order that the world might be saved through him.’</a:t>
            </a:r>
          </a:p>
          <a:p>
            <a:endParaRPr lang="en-GB" b="1" dirty="0">
              <a:latin typeface="Tahoma" panose="020B0604030504040204" pitchFamily="34" charset="0"/>
              <a:ea typeface="Tahoma" panose="020B0604030504040204" pitchFamily="34" charset="0"/>
              <a:cs typeface="Tahoma" panose="020B0604030504040204" pitchFamily="34" charset="0"/>
            </a:endParaRPr>
          </a:p>
          <a:p>
            <a:endParaRPr lang="en-GB" b="1" dirty="0">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2267744" y="5517232"/>
            <a:ext cx="5256584" cy="738664"/>
          </a:xfrm>
          <a:prstGeom prst="rect">
            <a:avLst/>
          </a:prstGeom>
          <a:noFill/>
        </p:spPr>
        <p:txBody>
          <a:bodyPr wrap="square" rtlCol="0">
            <a:spAutoFit/>
          </a:bodyPr>
          <a:lstStyle/>
          <a:p>
            <a:r>
              <a:rPr lang="en-GB" sz="2400" b="1" dirty="0">
                <a:latin typeface="Tahoma" pitchFamily="34" charset="0"/>
                <a:ea typeface="Tahoma" pitchFamily="34" charset="0"/>
                <a:cs typeface="Tahoma" pitchFamily="34" charset="0"/>
              </a:rPr>
              <a:t>This is the Gospel of the Lord</a:t>
            </a: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619672" y="260648"/>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 </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3419872" y="3645024"/>
            <a:ext cx="5328592" cy="1631216"/>
          </a:xfrm>
          <a:prstGeom prst="rect">
            <a:avLst/>
          </a:prstGeom>
          <a:noFill/>
        </p:spPr>
        <p:txBody>
          <a:bodyPr wrap="square" rtlCol="0">
            <a:spAutoFit/>
          </a:bodyPr>
          <a:lstStyle/>
          <a:p>
            <a:r>
              <a:rPr lang="en-GB" sz="2000" b="1" i="1" dirty="0">
                <a:solidFill>
                  <a:schemeClr val="bg1"/>
                </a:solidFill>
                <a:latin typeface="Tahoma" pitchFamily="34" charset="0"/>
                <a:ea typeface="Tahoma" pitchFamily="34" charset="0"/>
                <a:cs typeface="Tahoma" pitchFamily="34" charset="0"/>
              </a:rPr>
              <a:t>Reflection:</a:t>
            </a:r>
          </a:p>
          <a:p>
            <a:r>
              <a:rPr lang="en-GB" sz="2000" b="1" i="1" dirty="0">
                <a:solidFill>
                  <a:schemeClr val="bg1"/>
                </a:solidFill>
                <a:latin typeface="Tahoma" pitchFamily="34" charset="0"/>
                <a:ea typeface="Tahoma" pitchFamily="34" charset="0"/>
                <a:cs typeface="Tahoma" pitchFamily="34" charset="0"/>
              </a:rPr>
              <a:t>This week we celebrate the feast of The Exaltation of the Holy Cross (14</a:t>
            </a:r>
            <a:r>
              <a:rPr lang="en-GB" sz="2000" b="1" i="1" baseline="30000" dirty="0">
                <a:solidFill>
                  <a:schemeClr val="bg1"/>
                </a:solidFill>
                <a:latin typeface="Tahoma" pitchFamily="34" charset="0"/>
                <a:ea typeface="Tahoma" pitchFamily="34" charset="0"/>
                <a:cs typeface="Tahoma" pitchFamily="34" charset="0"/>
              </a:rPr>
              <a:t>th</a:t>
            </a:r>
            <a:r>
              <a:rPr lang="en-GB" sz="2000" b="1" i="1" dirty="0">
                <a:solidFill>
                  <a:schemeClr val="bg1"/>
                </a:solidFill>
                <a:latin typeface="Tahoma" pitchFamily="34" charset="0"/>
                <a:ea typeface="Tahoma" pitchFamily="34" charset="0"/>
                <a:cs typeface="Tahoma" pitchFamily="34" charset="0"/>
              </a:rPr>
              <a:t> Sept)</a:t>
            </a: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071623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259632" y="671691"/>
            <a:ext cx="7056784" cy="6463308"/>
          </a:xfrm>
          <a:prstGeom prst="rect">
            <a:avLst/>
          </a:prstGeom>
          <a:noFill/>
        </p:spPr>
        <p:txBody>
          <a:bodyPr wrap="square" rtlCol="0">
            <a:spAutoFit/>
          </a:bodyPr>
          <a:lstStyle/>
          <a:p>
            <a:r>
              <a:rPr lang="en-GB" dirty="0">
                <a:solidFill>
                  <a:schemeClr val="bg1"/>
                </a:solidFill>
                <a:latin typeface="Tahoma" pitchFamily="34" charset="0"/>
                <a:ea typeface="Tahoma" pitchFamily="34" charset="0"/>
                <a:cs typeface="Tahoma" pitchFamily="34" charset="0"/>
              </a:rPr>
              <a:t>When we celebrate the</a:t>
            </a:r>
            <a:r>
              <a:rPr lang="en-GB" b="1" i="1" dirty="0">
                <a:solidFill>
                  <a:schemeClr val="bg1"/>
                </a:solidFill>
                <a:latin typeface="Tahoma" pitchFamily="34" charset="0"/>
                <a:ea typeface="Tahoma" pitchFamily="34" charset="0"/>
                <a:cs typeface="Tahoma" pitchFamily="34" charset="0"/>
              </a:rPr>
              <a:t> </a:t>
            </a:r>
            <a:r>
              <a:rPr lang="en-GB" dirty="0">
                <a:solidFill>
                  <a:schemeClr val="bg1"/>
                </a:solidFill>
                <a:latin typeface="Tahoma" pitchFamily="34" charset="0"/>
                <a:ea typeface="Tahoma" pitchFamily="34" charset="0"/>
                <a:cs typeface="Tahoma" pitchFamily="34" charset="0"/>
              </a:rPr>
              <a:t>Exaltation of the Holy Cross, in fact anytime that we think about the cross, we remember the greatest act of love and sacrifice that the world has ever known.</a:t>
            </a:r>
          </a:p>
          <a:p>
            <a:r>
              <a:rPr lang="en-GB" dirty="0">
                <a:solidFill>
                  <a:schemeClr val="bg1"/>
                </a:solidFill>
                <a:latin typeface="Tahoma" pitchFamily="34" charset="0"/>
                <a:ea typeface="Tahoma" pitchFamily="34" charset="0"/>
                <a:cs typeface="Tahoma" pitchFamily="34" charset="0"/>
              </a:rPr>
              <a:t> </a:t>
            </a:r>
          </a:p>
          <a:p>
            <a:r>
              <a:rPr lang="en-GB" dirty="0">
                <a:solidFill>
                  <a:schemeClr val="bg1"/>
                </a:solidFill>
                <a:latin typeface="Tahoma" pitchFamily="34" charset="0"/>
                <a:ea typeface="Tahoma" pitchFamily="34" charset="0"/>
                <a:cs typeface="Tahoma" pitchFamily="34" charset="0"/>
              </a:rPr>
              <a:t>The </a:t>
            </a:r>
            <a:r>
              <a:rPr lang="en-GB" dirty="0" err="1">
                <a:solidFill>
                  <a:schemeClr val="bg1"/>
                </a:solidFill>
                <a:latin typeface="Tahoma" pitchFamily="34" charset="0"/>
                <a:ea typeface="Tahoma" pitchFamily="34" charset="0"/>
                <a:cs typeface="Tahoma" pitchFamily="34" charset="0"/>
              </a:rPr>
              <a:t>Carthusian</a:t>
            </a:r>
            <a:r>
              <a:rPr lang="en-GB" dirty="0">
                <a:solidFill>
                  <a:schemeClr val="bg1"/>
                </a:solidFill>
                <a:latin typeface="Tahoma" pitchFamily="34" charset="0"/>
                <a:ea typeface="Tahoma" pitchFamily="34" charset="0"/>
                <a:cs typeface="Tahoma" pitchFamily="34" charset="0"/>
              </a:rPr>
              <a:t> Monks have as their motto </a:t>
            </a:r>
            <a:r>
              <a:rPr lang="en-GB" i="1" dirty="0">
                <a:solidFill>
                  <a:schemeClr val="bg1"/>
                </a:solidFill>
                <a:latin typeface="Tahoma" pitchFamily="34" charset="0"/>
                <a:ea typeface="Tahoma" pitchFamily="34" charset="0"/>
                <a:cs typeface="Tahoma" pitchFamily="34" charset="0"/>
              </a:rPr>
              <a:t>Stat crux </a:t>
            </a:r>
            <a:r>
              <a:rPr lang="en-GB" i="1" dirty="0" err="1">
                <a:solidFill>
                  <a:schemeClr val="bg1"/>
                </a:solidFill>
                <a:latin typeface="Tahoma" pitchFamily="34" charset="0"/>
                <a:ea typeface="Tahoma" pitchFamily="34" charset="0"/>
                <a:cs typeface="Tahoma" pitchFamily="34" charset="0"/>
              </a:rPr>
              <a:t>dum</a:t>
            </a:r>
            <a:r>
              <a:rPr lang="en-GB" i="1" dirty="0">
                <a:solidFill>
                  <a:schemeClr val="bg1"/>
                </a:solidFill>
                <a:latin typeface="Tahoma" pitchFamily="34" charset="0"/>
                <a:ea typeface="Tahoma" pitchFamily="34" charset="0"/>
                <a:cs typeface="Tahoma" pitchFamily="34" charset="0"/>
              </a:rPr>
              <a:t> </a:t>
            </a:r>
            <a:r>
              <a:rPr lang="en-GB" i="1" dirty="0" err="1">
                <a:solidFill>
                  <a:schemeClr val="bg1"/>
                </a:solidFill>
                <a:latin typeface="Tahoma" pitchFamily="34" charset="0"/>
                <a:ea typeface="Tahoma" pitchFamily="34" charset="0"/>
                <a:cs typeface="Tahoma" pitchFamily="34" charset="0"/>
              </a:rPr>
              <a:t>volvitur</a:t>
            </a:r>
            <a:r>
              <a:rPr lang="en-GB" i="1" dirty="0">
                <a:solidFill>
                  <a:schemeClr val="bg1"/>
                </a:solidFill>
                <a:latin typeface="Tahoma" pitchFamily="34" charset="0"/>
                <a:ea typeface="Tahoma" pitchFamily="34" charset="0"/>
                <a:cs typeface="Tahoma" pitchFamily="34" charset="0"/>
              </a:rPr>
              <a:t> </a:t>
            </a:r>
            <a:r>
              <a:rPr lang="en-GB" i="1" dirty="0" err="1">
                <a:solidFill>
                  <a:schemeClr val="bg1"/>
                </a:solidFill>
                <a:latin typeface="Tahoma" pitchFamily="34" charset="0"/>
                <a:ea typeface="Tahoma" pitchFamily="34" charset="0"/>
                <a:cs typeface="Tahoma" pitchFamily="34" charset="0"/>
              </a:rPr>
              <a:t>orbis</a:t>
            </a:r>
            <a:r>
              <a:rPr lang="en-GB" dirty="0">
                <a:solidFill>
                  <a:schemeClr val="bg1"/>
                </a:solidFill>
                <a:latin typeface="Tahoma" pitchFamily="34" charset="0"/>
                <a:ea typeface="Tahoma" pitchFamily="34" charset="0"/>
                <a:cs typeface="Tahoma" pitchFamily="34" charset="0"/>
              </a:rPr>
              <a:t>. In English: </a:t>
            </a:r>
            <a:r>
              <a:rPr lang="en-GB" i="1" dirty="0">
                <a:solidFill>
                  <a:schemeClr val="bg1"/>
                </a:solidFill>
                <a:latin typeface="Tahoma" pitchFamily="34" charset="0"/>
                <a:ea typeface="Tahoma" pitchFamily="34" charset="0"/>
                <a:cs typeface="Tahoma" pitchFamily="34" charset="0"/>
              </a:rPr>
              <a:t>The cross stays still while the world is turning</a:t>
            </a:r>
            <a:r>
              <a:rPr lang="en-GB" dirty="0">
                <a:solidFill>
                  <a:schemeClr val="bg1"/>
                </a:solidFill>
                <a:latin typeface="Tahoma" pitchFamily="34" charset="0"/>
                <a:ea typeface="Tahoma" pitchFamily="34" charset="0"/>
                <a:cs typeface="Tahoma" pitchFamily="34" charset="0"/>
              </a:rPr>
              <a:t>. The point being that in a hectic, confusing world, it’s the one thing that stays true and reliable. The great act of love is a great hope and sources of strength for us all.</a:t>
            </a:r>
          </a:p>
          <a:p>
            <a:r>
              <a:rPr lang="en-GB" dirty="0">
                <a:solidFill>
                  <a:schemeClr val="bg1"/>
                </a:solidFill>
                <a:latin typeface="Tahoma" pitchFamily="34" charset="0"/>
                <a:ea typeface="Tahoma" pitchFamily="34" charset="0"/>
                <a:cs typeface="Tahoma" pitchFamily="34" charset="0"/>
              </a:rPr>
              <a:t> </a:t>
            </a:r>
          </a:p>
          <a:p>
            <a:r>
              <a:rPr lang="en-GB" dirty="0">
                <a:solidFill>
                  <a:schemeClr val="bg1"/>
                </a:solidFill>
                <a:latin typeface="Tahoma" pitchFamily="34" charset="0"/>
                <a:ea typeface="Tahoma" pitchFamily="34" charset="0"/>
                <a:cs typeface="Tahoma" pitchFamily="34" charset="0"/>
              </a:rPr>
              <a:t>This hope and strength stem from the fact that our God chose to act. He chose to become a man. Ultimately, he chose the cross. Through his death on the cross, Jesus gave us a way to know the love of God, the forgiveness of our sins and eternal life with him.</a:t>
            </a:r>
          </a:p>
          <a:p>
            <a:r>
              <a:rPr lang="en-GB" dirty="0">
                <a:solidFill>
                  <a:schemeClr val="bg1"/>
                </a:solidFill>
                <a:latin typeface="Tahoma" pitchFamily="34" charset="0"/>
                <a:ea typeface="Tahoma" pitchFamily="34" charset="0"/>
                <a:cs typeface="Tahoma" pitchFamily="34" charset="0"/>
              </a:rPr>
              <a:t> </a:t>
            </a:r>
          </a:p>
          <a:p>
            <a:r>
              <a:rPr lang="en-GB" dirty="0">
                <a:solidFill>
                  <a:schemeClr val="bg1"/>
                </a:solidFill>
                <a:latin typeface="Tahoma" pitchFamily="34" charset="0"/>
                <a:ea typeface="Tahoma" pitchFamily="34" charset="0"/>
                <a:cs typeface="Tahoma" pitchFamily="34" charset="0"/>
              </a:rPr>
              <a:t>The cross reminds us that we are loved by God, but it also reminds us that acting has powerful consequences, and that by getting involved and helping out we can make a real difference. Certainly, none of us are Jesus. But we are called to be giving and loving, just as he was.</a:t>
            </a:r>
          </a:p>
          <a:p>
            <a:r>
              <a:rPr lang="en-GB"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667740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2411760" y="1268760"/>
            <a:ext cx="6408712" cy="5139869"/>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Final Prayer</a:t>
            </a:r>
          </a:p>
          <a:p>
            <a:pPr>
              <a:buNone/>
            </a:pPr>
            <a:endParaRPr lang="en-GB" sz="2000" b="1" dirty="0">
              <a:solidFill>
                <a:schemeClr val="bg1"/>
              </a:solidFill>
              <a:latin typeface="Tahoma" pitchFamily="34" charset="0"/>
              <a:ea typeface="Tahoma" pitchFamily="34" charset="0"/>
              <a:cs typeface="Tahoma" pitchFamily="34" charset="0"/>
            </a:endParaRPr>
          </a:p>
          <a:p>
            <a:r>
              <a:rPr lang="en-GB" sz="2000" b="1" dirty="0">
                <a:solidFill>
                  <a:schemeClr val="bg1"/>
                </a:solidFill>
                <a:latin typeface="Tahoma" pitchFamily="34" charset="0"/>
                <a:ea typeface="Tahoma" pitchFamily="34" charset="0"/>
                <a:cs typeface="Tahoma" pitchFamily="34" charset="0"/>
              </a:rPr>
              <a:t>Loving Father, </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At this time we are reminded of the amazing things you have done for your people.</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Give us that same spirit of love and generosity. Help us to be generous in acting for others, and courageous in facing the things we have to do. In all things, give us wise minds and loving hearts.</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In the name of the Father and of the Son… </a:t>
            </a:r>
          </a:p>
          <a:p>
            <a:r>
              <a:rPr lang="en-GB" sz="2000" b="1" dirty="0">
                <a:solidFill>
                  <a:schemeClr val="bg1"/>
                </a:solidFill>
                <a:latin typeface="Tahoma" pitchFamily="34" charset="0"/>
                <a:ea typeface="Tahoma" pitchFamily="34" charset="0"/>
                <a:cs typeface="Tahoma" pitchFamily="34" charset="0"/>
              </a:rPr>
              <a:t> </a:t>
            </a:r>
          </a:p>
          <a:p>
            <a:pPr>
              <a:buNone/>
            </a:pPr>
            <a:endParaRPr lang="en-GB" sz="2000" b="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241653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m.rgbimg.com/cache1oIxKM/users/a/al/alexbruda/600/myGsoSS.jpg"/>
          <p:cNvPicPr>
            <a:picLocks noChangeAspect="1" noChangeArrowheads="1"/>
          </p:cNvPicPr>
          <p:nvPr/>
        </p:nvPicPr>
        <p:blipFill>
          <a:blip r:embed="rId2" cstate="print"/>
          <a:srcRect r="24889"/>
          <a:stretch>
            <a:fillRect/>
          </a:stretch>
        </p:blipFill>
        <p:spPr bwMode="auto">
          <a:xfrm>
            <a:off x="-1" y="0"/>
            <a:ext cx="9144001" cy="6858000"/>
          </a:xfrm>
          <a:prstGeom prst="rect">
            <a:avLst/>
          </a:prstGeom>
          <a:noFill/>
        </p:spPr>
      </p:pic>
      <p:sp>
        <p:nvSpPr>
          <p:cNvPr id="3" name="TextBox 2"/>
          <p:cNvSpPr txBox="1"/>
          <p:nvPr/>
        </p:nvSpPr>
        <p:spPr>
          <a:xfrm>
            <a:off x="3707904" y="476672"/>
            <a:ext cx="5832648" cy="3016210"/>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Two</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2123728" y="4437112"/>
            <a:ext cx="5328592" cy="4401205"/>
          </a:xfrm>
          <a:prstGeom prst="rect">
            <a:avLst/>
          </a:prstGeom>
          <a:noFill/>
        </p:spPr>
        <p:txBody>
          <a:bodyPr wrap="square" rtlCol="0">
            <a:spAutoFit/>
          </a:bodyPr>
          <a:lstStyle/>
          <a:p>
            <a:r>
              <a:rPr lang="en-GB" sz="2000" b="1" i="1" dirty="0">
                <a:latin typeface="Tahoma" pitchFamily="34" charset="0"/>
                <a:ea typeface="Tahoma" pitchFamily="34" charset="0"/>
                <a:cs typeface="Tahoma" pitchFamily="34" charset="0"/>
              </a:rPr>
              <a:t>Reflection: This week’s Gospel gives us the line “For God so loved the world, that he gave his only begotten Son, that whoever believes in him should not perish but have eternal life.”</a:t>
            </a:r>
          </a:p>
          <a:p>
            <a:endParaRPr lang="en-GB" sz="2000" dirty="0"/>
          </a:p>
          <a:p>
            <a:endParaRPr lang="en-GB" sz="2000" b="1" i="1" dirty="0">
              <a:latin typeface="Tahoma" pitchFamily="34" charset="0"/>
              <a:ea typeface="Tahoma" pitchFamily="34" charset="0"/>
              <a:cs typeface="Tahoma" pitchFamily="34" charset="0"/>
            </a:endParaRPr>
          </a:p>
          <a:p>
            <a:r>
              <a:rPr lang="en-GB" sz="2000" b="1" i="1" dirty="0">
                <a:latin typeface="Tahoma" pitchFamily="34" charset="0"/>
                <a:ea typeface="Tahoma" pitchFamily="34" charset="0"/>
                <a:cs typeface="Tahoma" pitchFamily="34" charset="0"/>
              </a:rPr>
              <a:t> </a:t>
            </a:r>
          </a:p>
          <a:p>
            <a:r>
              <a:rPr lang="en-GB" sz="2000" b="1" i="1" dirty="0">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
        <p:nvSpPr>
          <p:cNvPr id="10242" name="AutoShape 2"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0244" name="AutoShape 4"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0246" name="AutoShape 6"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 name="AutoShape 2" descr="Image result for shepherd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5" name="AutoShape 4" descr="Image result for shepherd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m.rgbimg.com/cache1oIxKM/users/a/al/alexbruda/600/myGsoSS.jpg"/>
          <p:cNvPicPr>
            <a:picLocks noChangeAspect="1" noChangeArrowheads="1"/>
          </p:cNvPicPr>
          <p:nvPr/>
        </p:nvPicPr>
        <p:blipFill>
          <a:blip r:embed="rId2" cstate="print"/>
          <a:srcRect r="24889"/>
          <a:stretch>
            <a:fillRect/>
          </a:stretch>
        </p:blipFill>
        <p:spPr bwMode="auto">
          <a:xfrm>
            <a:off x="-1" y="0"/>
            <a:ext cx="9144001" cy="6858000"/>
          </a:xfrm>
          <a:prstGeom prst="rect">
            <a:avLst/>
          </a:prstGeom>
          <a:noFill/>
        </p:spPr>
      </p:pic>
      <p:sp>
        <p:nvSpPr>
          <p:cNvPr id="2" name="TextBox 1"/>
          <p:cNvSpPr txBox="1"/>
          <p:nvPr/>
        </p:nvSpPr>
        <p:spPr>
          <a:xfrm>
            <a:off x="2771800" y="1268760"/>
            <a:ext cx="5400600" cy="4247317"/>
          </a:xfrm>
          <a:prstGeom prst="rect">
            <a:avLst/>
          </a:prstGeom>
          <a:noFill/>
        </p:spPr>
        <p:txBody>
          <a:bodyPr wrap="square" rtlCol="0">
            <a:spAutoFit/>
          </a:bodyPr>
          <a:lstStyle/>
          <a:p>
            <a:r>
              <a:rPr lang="en-GB" b="1" i="1" dirty="0">
                <a:latin typeface="Tahoma" panose="020B0604030504040204" pitchFamily="34" charset="0"/>
                <a:ea typeface="Tahoma" panose="020B0604030504040204" pitchFamily="34" charset="0"/>
                <a:cs typeface="Tahoma" panose="020B0604030504040204" pitchFamily="34" charset="0"/>
              </a:rPr>
              <a:t>Take some time to reflect on this quote:</a:t>
            </a:r>
          </a:p>
          <a:p>
            <a:endParaRPr lang="en-GB" b="1" i="1" dirty="0">
              <a:latin typeface="Tahoma" panose="020B0604030504040204" pitchFamily="34" charset="0"/>
              <a:ea typeface="Tahoma" panose="020B0604030504040204" pitchFamily="34" charset="0"/>
              <a:cs typeface="Tahoma" panose="020B0604030504040204" pitchFamily="34" charset="0"/>
            </a:endParaRPr>
          </a:p>
          <a:p>
            <a:r>
              <a:rPr lang="en-GB" b="1" i="1" dirty="0">
                <a:latin typeface="Tahoma" panose="020B0604030504040204" pitchFamily="34" charset="0"/>
                <a:ea typeface="Tahoma" panose="020B0604030504040204" pitchFamily="34" charset="0"/>
                <a:cs typeface="Tahoma" panose="020B0604030504040204" pitchFamily="34" charset="0"/>
              </a:rPr>
              <a:t>“For God so loved the world, that he gave his only begotten Son, that whoever believes in him should not perish but have eternal life.”</a:t>
            </a:r>
          </a:p>
          <a:p>
            <a:endParaRPr lang="en-GB" b="1" i="1" dirty="0">
              <a:latin typeface="Tahoma" panose="020B0604030504040204" pitchFamily="34" charset="0"/>
              <a:ea typeface="Tahoma" panose="020B0604030504040204" pitchFamily="34" charset="0"/>
              <a:cs typeface="Tahoma" panose="020B0604030504040204" pitchFamily="34" charset="0"/>
            </a:endParaRPr>
          </a:p>
          <a:p>
            <a:pPr marL="342900" indent="-342900">
              <a:buFont typeface="+mj-lt"/>
              <a:buAutoNum type="arabicPeriod"/>
            </a:pPr>
            <a:r>
              <a:rPr lang="en-GB" b="1" i="1" dirty="0">
                <a:latin typeface="Tahoma" panose="020B0604030504040204" pitchFamily="34" charset="0"/>
                <a:ea typeface="Tahoma" panose="020B0604030504040204" pitchFamily="34" charset="0"/>
                <a:cs typeface="Tahoma" panose="020B0604030504040204" pitchFamily="34" charset="0"/>
              </a:rPr>
              <a:t>What does it mean to be “loved”?</a:t>
            </a:r>
          </a:p>
          <a:p>
            <a:pPr marL="342900" indent="-342900">
              <a:buFont typeface="+mj-lt"/>
              <a:buAutoNum type="arabicPeriod"/>
            </a:pPr>
            <a:r>
              <a:rPr lang="en-GB" b="1" i="1" dirty="0">
                <a:latin typeface="Tahoma" panose="020B0604030504040204" pitchFamily="34" charset="0"/>
                <a:ea typeface="Tahoma" panose="020B0604030504040204" pitchFamily="34" charset="0"/>
                <a:cs typeface="Tahoma" panose="020B0604030504040204" pitchFamily="34" charset="0"/>
              </a:rPr>
              <a:t>How do you feel “loved”?</a:t>
            </a:r>
          </a:p>
          <a:p>
            <a:pPr marL="342900" indent="-342900">
              <a:buFont typeface="+mj-lt"/>
              <a:buAutoNum type="arabicPeriod"/>
            </a:pPr>
            <a:r>
              <a:rPr lang="en-GB" b="1" i="1" dirty="0">
                <a:latin typeface="Tahoma" panose="020B0604030504040204" pitchFamily="34" charset="0"/>
                <a:ea typeface="Tahoma" panose="020B0604030504040204" pitchFamily="34" charset="0"/>
                <a:cs typeface="Tahoma" panose="020B0604030504040204" pitchFamily="34" charset="0"/>
              </a:rPr>
              <a:t>How do you make others feel “loved”?</a:t>
            </a:r>
          </a:p>
          <a:p>
            <a:pPr marL="342900" indent="-342900">
              <a:buFont typeface="+mj-lt"/>
              <a:buAutoNum type="arabicPeriod"/>
            </a:pPr>
            <a:r>
              <a:rPr lang="en-GB" b="1" i="1" dirty="0">
                <a:latin typeface="Tahoma" panose="020B0604030504040204" pitchFamily="34" charset="0"/>
                <a:ea typeface="Tahoma" panose="020B0604030504040204" pitchFamily="34" charset="0"/>
                <a:cs typeface="Tahoma" panose="020B0604030504040204" pitchFamily="34" charset="0"/>
              </a:rPr>
              <a:t>What else does this quote mean to you?</a:t>
            </a:r>
          </a:p>
          <a:p>
            <a:pPr marL="342900" indent="-342900">
              <a:buFont typeface="+mj-lt"/>
              <a:buAutoNum type="arabicPeriod"/>
            </a:pPr>
            <a:r>
              <a:rPr lang="en-GB" b="1" i="1" dirty="0">
                <a:latin typeface="Tahoma" panose="020B0604030504040204" pitchFamily="34" charset="0"/>
                <a:ea typeface="Tahoma" panose="020B0604030504040204" pitchFamily="34" charset="0"/>
                <a:cs typeface="Tahoma" panose="020B0604030504040204" pitchFamily="34" charset="0"/>
              </a:rPr>
              <a:t>How is this quote seen as a message of Hope?</a:t>
            </a:r>
          </a:p>
          <a:p>
            <a:endParaRPr lang="en-GB" b="1" i="1" dirty="0">
              <a:latin typeface="Tahoma" panose="020B0604030504040204" pitchFamily="34" charset="0"/>
              <a:ea typeface="Tahoma" panose="020B0604030504040204" pitchFamily="34" charset="0"/>
              <a:cs typeface="Tahoma" panose="020B0604030504040204" pitchFamily="34" charset="0"/>
            </a:endParaRPr>
          </a:p>
          <a:p>
            <a:endParaRPr lang="en-GB" dirty="0"/>
          </a:p>
          <a:p>
            <a:endParaRPr lang="en-GB" b="1" dirty="0">
              <a:latin typeface="Tahoma" pitchFamily="34" charset="0"/>
              <a:ea typeface="Tahoma" pitchFamily="34" charset="0"/>
              <a:cs typeface="Tahoma"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m.rgbimg.com/cache1oIxKM/users/a/al/alexbruda/600/myGsoSS.jpg"/>
          <p:cNvPicPr>
            <a:picLocks noChangeAspect="1" noChangeArrowheads="1"/>
          </p:cNvPicPr>
          <p:nvPr/>
        </p:nvPicPr>
        <p:blipFill>
          <a:blip r:embed="rId2" cstate="print"/>
          <a:srcRect r="24889"/>
          <a:stretch>
            <a:fillRect/>
          </a:stretch>
        </p:blipFill>
        <p:spPr bwMode="auto">
          <a:xfrm>
            <a:off x="-1" y="0"/>
            <a:ext cx="9144001" cy="6858000"/>
          </a:xfrm>
          <a:prstGeom prst="rect">
            <a:avLst/>
          </a:prstGeom>
          <a:noFill/>
        </p:spPr>
      </p:pic>
      <p:sp>
        <p:nvSpPr>
          <p:cNvPr id="3" name="TextBox 2"/>
          <p:cNvSpPr txBox="1"/>
          <p:nvPr/>
        </p:nvSpPr>
        <p:spPr>
          <a:xfrm>
            <a:off x="3131840" y="332656"/>
            <a:ext cx="6696744" cy="2246769"/>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Final Prayer</a:t>
            </a:r>
          </a:p>
          <a:p>
            <a:pPr>
              <a:buNone/>
            </a:pPr>
            <a:endParaRPr lang="en-GB" sz="2800" b="1" dirty="0">
              <a:solidFill>
                <a:schemeClr val="bg1"/>
              </a:solidFill>
              <a:latin typeface="Tahoma" pitchFamily="34" charset="0"/>
              <a:ea typeface="Tahoma" pitchFamily="34" charset="0"/>
              <a:cs typeface="Tahoma" pitchFamily="34" charset="0"/>
            </a:endParaRPr>
          </a:p>
          <a:p>
            <a:endParaRPr lang="en-GB" sz="2000" dirty="0">
              <a:solidFill>
                <a:schemeClr val="bg1"/>
              </a:solidFill>
            </a:endParaRPr>
          </a:p>
          <a:p>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p:txBody>
      </p:sp>
      <p:sp>
        <p:nvSpPr>
          <p:cNvPr id="5" name="TextBox 4"/>
          <p:cNvSpPr txBox="1"/>
          <p:nvPr/>
        </p:nvSpPr>
        <p:spPr>
          <a:xfrm>
            <a:off x="3131840" y="1700808"/>
            <a:ext cx="4680520" cy="3970318"/>
          </a:xfrm>
          <a:prstGeom prst="rect">
            <a:avLst/>
          </a:prstGeom>
          <a:noFill/>
        </p:spPr>
        <p:txBody>
          <a:bodyPr wrap="square" rtlCol="0">
            <a:spAutoFit/>
          </a:bodyPr>
          <a:lstStyle/>
          <a:p>
            <a:r>
              <a:rPr lang="en-GB" b="1" dirty="0">
                <a:latin typeface="Tahoma" pitchFamily="34" charset="0"/>
                <a:ea typeface="Tahoma" pitchFamily="34" charset="0"/>
                <a:cs typeface="Tahoma" pitchFamily="34" charset="0"/>
              </a:rPr>
              <a:t>LOVING FATHER...</a:t>
            </a:r>
          </a:p>
          <a:p>
            <a:endParaRPr lang="en-GB" b="1" dirty="0">
              <a:latin typeface="Tahoma" pitchFamily="34" charset="0"/>
              <a:ea typeface="Tahoma" pitchFamily="34" charset="0"/>
              <a:cs typeface="Tahoma" pitchFamily="34" charset="0"/>
            </a:endParaRPr>
          </a:p>
          <a:p>
            <a:r>
              <a:rPr lang="en-GB" b="1" dirty="0">
                <a:latin typeface="Tahoma" pitchFamily="34" charset="0"/>
                <a:ea typeface="Tahoma" pitchFamily="34" charset="0"/>
                <a:cs typeface="Tahoma" pitchFamily="34" charset="0"/>
              </a:rPr>
              <a:t>You created people out of nothing but love and you continue to show us great love. Help us to appreciate all the great things that are done for us, by you and by those around us, and help us to show love ourselves.</a:t>
            </a:r>
          </a:p>
          <a:p>
            <a:endParaRPr lang="en-GB" b="1" dirty="0">
              <a:latin typeface="Tahoma" pitchFamily="34" charset="0"/>
              <a:ea typeface="Tahoma" pitchFamily="34" charset="0"/>
              <a:cs typeface="Tahoma" pitchFamily="34" charset="0"/>
            </a:endParaRPr>
          </a:p>
          <a:p>
            <a:r>
              <a:rPr lang="en-GB" b="1" dirty="0">
                <a:latin typeface="Tahoma" pitchFamily="34" charset="0"/>
                <a:ea typeface="Tahoma" pitchFamily="34" charset="0"/>
                <a:cs typeface="Tahoma" pitchFamily="34" charset="0"/>
              </a:rPr>
              <a:t>IN THE NAME OF THE FATHER, AND OF THE SON, AND OF THE HOLY SPIRIT. AMEN.</a:t>
            </a:r>
          </a:p>
          <a:p>
            <a:r>
              <a:rPr lang="en-GB" b="1" dirty="0">
                <a:latin typeface="Tahoma" pitchFamily="34" charset="0"/>
                <a:ea typeface="Tahoma" pitchFamily="34" charset="0"/>
                <a:cs typeface="Tahoma" pitchFamily="34" charset="0"/>
              </a:rPr>
              <a:t> </a:t>
            </a:r>
          </a:p>
          <a:p>
            <a:endParaRPr lang="en-GB" b="1" dirty="0">
              <a:latin typeface="Tahoma" pitchFamily="34" charset="0"/>
              <a:ea typeface="Tahoma" pitchFamily="34" charset="0"/>
              <a:cs typeface="Tahoma"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srcRect/>
          <a:stretch>
            <a:fillRect/>
          </a:stretch>
        </p:blipFill>
        <p:spPr bwMode="auto">
          <a:xfrm>
            <a:off x="-2096931" y="0"/>
            <a:ext cx="11240931" cy="8036560"/>
          </a:xfrm>
          <a:prstGeom prst="rect">
            <a:avLst/>
          </a:prstGeom>
          <a:noFill/>
          <a:ln w="9525">
            <a:noFill/>
            <a:miter lim="800000"/>
            <a:headEnd/>
            <a:tailEnd/>
          </a:ln>
        </p:spPr>
      </p:pic>
      <p:sp>
        <p:nvSpPr>
          <p:cNvPr id="3" name="TextBox 2"/>
          <p:cNvSpPr txBox="1"/>
          <p:nvPr/>
        </p:nvSpPr>
        <p:spPr>
          <a:xfrm>
            <a:off x="899592" y="404664"/>
            <a:ext cx="6264696" cy="3570208"/>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Three</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endParaRPr lang="en-GB" dirty="0"/>
          </a:p>
        </p:txBody>
      </p:sp>
      <p:sp>
        <p:nvSpPr>
          <p:cNvPr id="4" name="TextBox 3"/>
          <p:cNvSpPr txBox="1"/>
          <p:nvPr/>
        </p:nvSpPr>
        <p:spPr>
          <a:xfrm>
            <a:off x="3635896" y="3717032"/>
            <a:ext cx="5256584" cy="954107"/>
          </a:xfrm>
          <a:prstGeom prst="rect">
            <a:avLst/>
          </a:prstGeom>
          <a:noFill/>
        </p:spPr>
        <p:txBody>
          <a:bodyPr wrap="square" rtlCol="0">
            <a:spAutoFit/>
          </a:bodyPr>
          <a:lstStyle/>
          <a:p>
            <a:endParaRPr lang="en-GB" b="1" i="1" dirty="0">
              <a:latin typeface="Tahoma" pitchFamily="34" charset="0"/>
              <a:ea typeface="Tahoma" pitchFamily="34" charset="0"/>
              <a:cs typeface="Tahoma" pitchFamily="34" charset="0"/>
            </a:endParaRPr>
          </a:p>
          <a:p>
            <a:r>
              <a:rPr lang="en-GB" b="1" i="1" dirty="0">
                <a:latin typeface="Tahoma" pitchFamily="34" charset="0"/>
                <a:ea typeface="Tahoma" pitchFamily="34" charset="0"/>
                <a:cs typeface="Tahoma" pitchFamily="34" charset="0"/>
              </a:rPr>
              <a:t>Reflection:</a:t>
            </a:r>
          </a:p>
          <a:p>
            <a:r>
              <a:rPr lang="en-GB" sz="2000" b="1" i="1" dirty="0">
                <a:latin typeface="Tahoma" pitchFamily="34" charset="0"/>
                <a:ea typeface="Tahoma" pitchFamily="34" charset="0"/>
                <a:cs typeface="Tahoma" pitchFamily="34" charset="0"/>
              </a:rPr>
              <a:t>What does “love” look like?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1836712" y="32208"/>
            <a:ext cx="11240931" cy="8036560"/>
          </a:xfrm>
          <a:prstGeom prst="rect">
            <a:avLst/>
          </a:prstGeom>
          <a:noFill/>
          <a:ln w="9525">
            <a:noFill/>
            <a:miter lim="800000"/>
            <a:headEnd/>
            <a:tailEnd/>
          </a:ln>
        </p:spPr>
      </p:pic>
      <p:sp>
        <p:nvSpPr>
          <p:cNvPr id="3" name="TextBox 2"/>
          <p:cNvSpPr txBox="1"/>
          <p:nvPr/>
        </p:nvSpPr>
        <p:spPr>
          <a:xfrm>
            <a:off x="3563888" y="5934670"/>
            <a:ext cx="6768752" cy="646331"/>
          </a:xfrm>
          <a:prstGeom prst="rect">
            <a:avLst/>
          </a:prstGeom>
          <a:noFill/>
        </p:spPr>
        <p:txBody>
          <a:bodyPr wrap="square" rtlCol="0">
            <a:spAutoFit/>
          </a:bodyPr>
          <a:lstStyle/>
          <a:p>
            <a:endParaRPr lang="en-GB" dirty="0">
              <a:hlinkClick r:id="rId3"/>
            </a:endParaRPr>
          </a:p>
          <a:p>
            <a:endParaRPr lang="en-GB" dirty="0">
              <a:hlinkClick r:id="rId3"/>
            </a:endParaRPr>
          </a:p>
        </p:txBody>
      </p:sp>
      <p:sp>
        <p:nvSpPr>
          <p:cNvPr id="2" name="TextBox 1">
            <a:extLst>
              <a:ext uri="{FF2B5EF4-FFF2-40B4-BE49-F238E27FC236}">
                <a16:creationId xmlns:a16="http://schemas.microsoft.com/office/drawing/2014/main" id="{91CEF00F-44C3-4B15-8C15-9EAFCCC24471}"/>
              </a:ext>
            </a:extLst>
          </p:cNvPr>
          <p:cNvSpPr txBox="1"/>
          <p:nvPr/>
        </p:nvSpPr>
        <p:spPr>
          <a:xfrm>
            <a:off x="1907704" y="836712"/>
            <a:ext cx="5328592" cy="369332"/>
          </a:xfrm>
          <a:prstGeom prst="rect">
            <a:avLst/>
          </a:prstGeom>
          <a:noFill/>
        </p:spPr>
        <p:txBody>
          <a:bodyPr wrap="square" rtlCol="0">
            <a:spAutoFit/>
          </a:bodyPr>
          <a:lstStyle/>
          <a:p>
            <a:r>
              <a:rPr lang="en-GB" b="1" dirty="0">
                <a:latin typeface="Tahoma" panose="020B0604030504040204" pitchFamily="34" charset="0"/>
                <a:ea typeface="Tahoma" panose="020B0604030504040204" pitchFamily="34" charset="0"/>
                <a:cs typeface="Tahoma" panose="020B0604030504040204" pitchFamily="34" charset="0"/>
              </a:rPr>
              <a:t>Reflect on this image…what does it mean?</a:t>
            </a:r>
          </a:p>
        </p:txBody>
      </p:sp>
      <p:pic>
        <p:nvPicPr>
          <p:cNvPr id="1026" name="Picture 2" descr="Faith Fuel - ...&quot;I always thought love was shaped like a heart but it's actually  like a cross.&quot; Click &quot;LIKE&quot; and click &quot;SHARE&quot; to your wall :) | Facebook">
            <a:extLst>
              <a:ext uri="{FF2B5EF4-FFF2-40B4-BE49-F238E27FC236}">
                <a16:creationId xmlns:a16="http://schemas.microsoft.com/office/drawing/2014/main" id="{6E910C28-5BAD-4D5D-9B41-16EA6B6A25D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89" t="5704" r="7787" b="5704"/>
          <a:stretch/>
        </p:blipFill>
        <p:spPr bwMode="auto">
          <a:xfrm>
            <a:off x="2843808" y="1410958"/>
            <a:ext cx="3168352" cy="43204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D37BE4-AFC7-4D84-B4C6-7366ED9EE45B}"/>
              </a:ext>
            </a:extLst>
          </p:cNvPr>
          <p:cNvSpPr txBox="1"/>
          <p:nvPr/>
        </p:nvSpPr>
        <p:spPr>
          <a:xfrm>
            <a:off x="467544" y="5976773"/>
            <a:ext cx="7488832" cy="923330"/>
          </a:xfrm>
          <a:prstGeom prst="rect">
            <a:avLst/>
          </a:prstGeom>
          <a:noFill/>
        </p:spPr>
        <p:txBody>
          <a:bodyPr wrap="square" rtlCol="0">
            <a:spAutoFit/>
          </a:bodyPr>
          <a:lstStyle/>
          <a:p>
            <a:r>
              <a:rPr lang="en-GB" dirty="0">
                <a:solidFill>
                  <a:schemeClr val="bg1"/>
                </a:solidFill>
              </a:rPr>
              <a:t>Watch the following clip to explore the answer to “What does love look like?” </a:t>
            </a:r>
          </a:p>
          <a:p>
            <a:r>
              <a:rPr lang="en-GB" dirty="0">
                <a:hlinkClick r:id="rId3"/>
              </a:rPr>
              <a:t>%I — THE REDEEMED</a:t>
            </a:r>
            <a:endParaRPr lang="en-GB" b="1" dirty="0">
              <a:latin typeface="Tahoma" pitchFamily="34" charset="0"/>
              <a:ea typeface="Tahoma" pitchFamily="34" charset="0"/>
              <a:cs typeface="Tahoma" pitchFamily="34" charset="0"/>
            </a:endParaRPr>
          </a:p>
          <a:p>
            <a:endParaRPr lang="en-GB"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1764705" y="0"/>
            <a:ext cx="11240931" cy="8036560"/>
          </a:xfrm>
          <a:prstGeom prst="rect">
            <a:avLst/>
          </a:prstGeom>
          <a:noFill/>
          <a:ln w="9525">
            <a:noFill/>
            <a:miter lim="800000"/>
            <a:headEnd/>
            <a:tailEnd/>
          </a:ln>
        </p:spPr>
      </p:pic>
      <p:sp>
        <p:nvSpPr>
          <p:cNvPr id="2" name="TextBox 1"/>
          <p:cNvSpPr txBox="1"/>
          <p:nvPr/>
        </p:nvSpPr>
        <p:spPr>
          <a:xfrm>
            <a:off x="2267744" y="332656"/>
            <a:ext cx="5328592" cy="5970865"/>
          </a:xfrm>
          <a:prstGeom prst="rect">
            <a:avLst/>
          </a:prstGeom>
          <a:noFill/>
        </p:spPr>
        <p:txBody>
          <a:bodyPr wrap="square" rtlCol="0">
            <a:spAutoFit/>
          </a:bodyPr>
          <a:lstStyle/>
          <a:p>
            <a:endParaRPr lang="en-GB" b="1" dirty="0">
              <a:latin typeface="Tahoma" pitchFamily="34" charset="0"/>
              <a:ea typeface="Tahoma" pitchFamily="34" charset="0"/>
              <a:cs typeface="Tahoma" pitchFamily="34" charset="0"/>
            </a:endParaRPr>
          </a:p>
          <a:p>
            <a:r>
              <a:rPr lang="en-GB" sz="3200" b="1" dirty="0">
                <a:latin typeface="Tahoma" pitchFamily="34" charset="0"/>
                <a:ea typeface="Tahoma" pitchFamily="34" charset="0"/>
                <a:cs typeface="Tahoma" pitchFamily="34" charset="0"/>
              </a:rPr>
              <a:t>Final Prayer</a:t>
            </a:r>
          </a:p>
          <a:p>
            <a:endParaRPr lang="en-GB" sz="32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LOVING FATHER...</a:t>
            </a: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You create people not to be alone but to live in love and harmony with one another. We thank you for all those</a:t>
            </a:r>
          </a:p>
          <a:p>
            <a:r>
              <a:rPr lang="en-GB" sz="2000" b="1" dirty="0">
                <a:latin typeface="Tahoma" pitchFamily="34" charset="0"/>
                <a:ea typeface="Tahoma" pitchFamily="34" charset="0"/>
                <a:cs typeface="Tahoma" pitchFamily="34" charset="0"/>
              </a:rPr>
              <a:t>who love us and support us.</a:t>
            </a: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We ask you today to watch over our friends &amp; families everywhere and to help us to appreciate our friends &amp; families more and more.</a:t>
            </a: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IN THE NAME OF THE FATHER, AND OF THE SON, AND OF THE HOLY SPIRIT. AMEN.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8604448"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 name="TextBox 12"/>
          <p:cNvSpPr txBox="1"/>
          <p:nvPr/>
        </p:nvSpPr>
        <p:spPr>
          <a:xfrm>
            <a:off x="683568" y="6021288"/>
            <a:ext cx="7848872" cy="461665"/>
          </a:xfrm>
          <a:prstGeom prst="rect">
            <a:avLst/>
          </a:prstGeom>
          <a:noFill/>
        </p:spPr>
        <p:txBody>
          <a:bodyPr wrap="square" rtlCol="0">
            <a:spAutoFit/>
          </a:bodyPr>
          <a:lstStyle/>
          <a:p>
            <a:pPr algn="ctr"/>
            <a:r>
              <a:rPr lang="en-GB" b="1" i="1" dirty="0">
                <a:latin typeface="Tahoma" pitchFamily="34" charset="0"/>
                <a:ea typeface="Tahoma" pitchFamily="34" charset="0"/>
                <a:cs typeface="Tahoma" pitchFamily="34" charset="0"/>
              </a:rPr>
              <a:t>Next weeks theme: </a:t>
            </a:r>
            <a:r>
              <a:rPr lang="en-GB" sz="2400" b="1" i="1" dirty="0">
                <a:latin typeface="Tahoma" pitchFamily="34" charset="0"/>
                <a:ea typeface="Tahoma" pitchFamily="34" charset="0"/>
                <a:cs typeface="Tahoma" pitchFamily="34" charset="0"/>
              </a:rPr>
              <a:t> Stewardship</a:t>
            </a:r>
          </a:p>
        </p:txBody>
      </p:sp>
      <p:pic>
        <p:nvPicPr>
          <p:cNvPr id="2052" name="Picture 4" descr="Pier Giorgio Frassati: La sua vita è stata un'esempio di speranza e di amore">
            <a:extLst>
              <a:ext uri="{FF2B5EF4-FFF2-40B4-BE49-F238E27FC236}">
                <a16:creationId xmlns:a16="http://schemas.microsoft.com/office/drawing/2014/main" id="{7EE3DCB1-A8CF-4A68-BDAF-091F1F9D3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790794"/>
            <a:ext cx="3384376" cy="451831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656B28F-0671-438E-958A-A362C2B2A569}"/>
              </a:ext>
            </a:extLst>
          </p:cNvPr>
          <p:cNvSpPr txBox="1"/>
          <p:nvPr/>
        </p:nvSpPr>
        <p:spPr>
          <a:xfrm>
            <a:off x="3167844" y="5268908"/>
            <a:ext cx="2448272" cy="369332"/>
          </a:xfrm>
          <a:prstGeom prst="rect">
            <a:avLst/>
          </a:prstGeom>
          <a:noFill/>
        </p:spPr>
        <p:txBody>
          <a:bodyPr wrap="square" rtlCol="0">
            <a:spAutoFit/>
          </a:bodyPr>
          <a:lstStyle/>
          <a:p>
            <a:r>
              <a:rPr lang="en-GB" i="1" dirty="0"/>
              <a:t>St Pier Giorgio </a:t>
            </a:r>
            <a:r>
              <a:rPr lang="en-GB" i="1" dirty="0" err="1"/>
              <a:t>Frassati</a:t>
            </a:r>
            <a:r>
              <a:rPr lang="en-GB" i="1" dirty="0"/>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1658</TotalTime>
  <Words>905</Words>
  <Application>Microsoft Office PowerPoint</Application>
  <PresentationFormat>On-screen Show (4:3)</PresentationFormat>
  <Paragraphs>106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Tahoma</vt:lpstr>
      <vt:lpstr>Office Theme</vt:lpstr>
      <vt:lpstr>Prayer Resources                         Week 3                       Monday 15th Sept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139</cp:revision>
  <dcterms:created xsi:type="dcterms:W3CDTF">2015-01-07T12:22:51Z</dcterms:created>
  <dcterms:modified xsi:type="dcterms:W3CDTF">2025-09-10T13:14:45Z</dcterms:modified>
</cp:coreProperties>
</file>