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8" r:id="rId3"/>
    <p:sldId id="273" r:id="rId4"/>
    <p:sldId id="307" r:id="rId5"/>
    <p:sldId id="275" r:id="rId6"/>
    <p:sldId id="301" r:id="rId7"/>
    <p:sldId id="303" r:id="rId8"/>
    <p:sldId id="305" r:id="rId9"/>
    <p:sldId id="310" r:id="rId10"/>
    <p:sldId id="311" r:id="rId11"/>
    <p:sldId id="312"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71" autoAdjust="0"/>
    <p:restoredTop sz="94624" autoAdjust="0"/>
  </p:normalViewPr>
  <p:slideViewPr>
    <p:cSldViewPr>
      <p:cViewPr varScale="1">
        <p:scale>
          <a:sx n="81" d="100"/>
          <a:sy n="81" d="100"/>
        </p:scale>
        <p:origin x="157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23/09/2025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Rxo_QpPx4ik"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5                       Monday 26</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Sept</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4" name="AutoShape 2"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6" name="AutoShape 4"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0" name="AutoShape 2"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2" name="AutoShape 4"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4" name="Picture 2" descr="Image result for charity"/>
          <p:cNvPicPr>
            <a:picLocks noChangeAspect="1" noChangeArrowheads="1"/>
          </p:cNvPicPr>
          <p:nvPr/>
        </p:nvPicPr>
        <p:blipFill>
          <a:blip r:embed="rId2" cstate="print"/>
          <a:srcRect/>
          <a:stretch>
            <a:fillRect/>
          </a:stretch>
        </p:blipFill>
        <p:spPr bwMode="auto">
          <a:xfrm>
            <a:off x="1907703" y="1844825"/>
            <a:ext cx="5472609" cy="3513312"/>
          </a:xfrm>
          <a:prstGeom prst="rect">
            <a:avLst/>
          </a:prstGeom>
          <a:noFill/>
        </p:spPr>
      </p:pic>
      <p:pic>
        <p:nvPicPr>
          <p:cNvPr id="12" name="Content Placeholder 9">
            <a:extLst>
              <a:ext uri="{FF2B5EF4-FFF2-40B4-BE49-F238E27FC236}">
                <a16:creationId xmlns:a16="http://schemas.microsoft.com/office/drawing/2014/main" id="{73C452B5-CCF9-48E4-A6F0-B2570691D0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bible background"/>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0" y="0"/>
            <a:ext cx="9155779" cy="6858000"/>
          </a:xfrm>
          <a:prstGeom prst="rect">
            <a:avLst/>
          </a:prstGeom>
          <a:noFill/>
        </p:spPr>
      </p:pic>
      <p:sp>
        <p:nvSpPr>
          <p:cNvPr id="2" name="Title 1"/>
          <p:cNvSpPr>
            <a:spLocks noGrp="1"/>
          </p:cNvSpPr>
          <p:nvPr>
            <p:ph type="title"/>
          </p:nvPr>
        </p:nvSpPr>
        <p:spPr/>
        <p:txBody>
          <a:bodyPr>
            <a:normAutofit/>
          </a:bodyPr>
          <a:lstStyle/>
          <a:p>
            <a:endParaRPr lang="en-GB" sz="1400" dirty="0">
              <a:latin typeface="Tahoma" pitchFamily="34" charset="0"/>
              <a:ea typeface="Tahoma" pitchFamily="34" charset="0"/>
              <a:cs typeface="Tahoma" pitchFamily="34" charset="0"/>
            </a:endParaRPr>
          </a:p>
        </p:txBody>
      </p:sp>
      <p:sp>
        <p:nvSpPr>
          <p:cNvPr id="3" name="Content Placeholder 2"/>
          <p:cNvSpPr>
            <a:spLocks noGrp="1"/>
          </p:cNvSpPr>
          <p:nvPr>
            <p:ph idx="1"/>
          </p:nvPr>
        </p:nvSpPr>
        <p:spPr/>
        <p:txBody>
          <a:bodyPr/>
          <a:lstStyle/>
          <a:p>
            <a:pPr>
              <a:buNone/>
            </a:pPr>
            <a:r>
              <a:rPr lang="en-GB" dirty="0"/>
              <a:t>     </a:t>
            </a:r>
          </a:p>
        </p:txBody>
      </p:sp>
      <p:sp>
        <p:nvSpPr>
          <p:cNvPr id="5" name="TextBox 4"/>
          <p:cNvSpPr txBox="1"/>
          <p:nvPr/>
        </p:nvSpPr>
        <p:spPr>
          <a:xfrm>
            <a:off x="467544" y="0"/>
            <a:ext cx="8352928" cy="5755422"/>
          </a:xfrm>
          <a:prstGeom prst="rect">
            <a:avLst/>
          </a:prstGeom>
          <a:noFill/>
        </p:spPr>
        <p:txBody>
          <a:bodyPr wrap="square" rtlCol="0">
            <a:spAutoFit/>
          </a:bodyPr>
          <a:lstStyle/>
          <a:p>
            <a:r>
              <a:rPr lang="en-GB" sz="1600" b="1" dirty="0"/>
              <a:t>Sundays Gospel</a:t>
            </a:r>
            <a:endParaRPr lang="en-GB" sz="1600" dirty="0"/>
          </a:p>
          <a:p>
            <a:r>
              <a:rPr lang="en-GB" sz="1600" b="1" dirty="0"/>
              <a:t>Luke 16:19-31</a:t>
            </a:r>
            <a:endParaRPr lang="en-GB" sz="1600" dirty="0"/>
          </a:p>
          <a:p>
            <a:endParaRPr lang="en-GB" sz="1600" dirty="0"/>
          </a:p>
          <a:p>
            <a:endParaRPr lang="en-GB" sz="1600" dirty="0"/>
          </a:p>
          <a:p>
            <a:endParaRPr lang="en-GB" sz="1600" dirty="0"/>
          </a:p>
          <a:p>
            <a:r>
              <a:rPr lang="en-GB" sz="1600" dirty="0"/>
              <a:t>At that time: Jesus said to the Pharisees, ‘There was a rich man who was clothed in purple and fine linen and who feasted sumptuously every day. And at his gate was laid a poor man named Lazarus, covered with sores, who desired to be fed with what fell from the rich man’s table. Moreover, even the dogs came and licked his sores. The poor man died and was carried by the angels to Abraham’s side. The rich man also died and was buried, and in Hades, being in torment, he lifted up his eyes and saw Abraham far off and Lazarus at his side. And he called out, “Father Abraham, have mercy on me, and send Lazarus to dip the end of his finger in water and cool my tongue, for I am in anguish in this flame.” But Abraham said, “Child, remember that you in your lifetime received your good things, and Lazarus in like manner bad things; but now he is comforted here, and you are in anguish. And besides all this, between us and you a great chasm has been fixed, in order that those who would pass from here to you may not do so, and none may cross from there to us.” And he said, “Then I beg you, father, to send him to my father’s house — for I have five brothers — so that he may warn them, lest they also come into this place of torment.” But Abraham said, “They have Moses and the Prophets; let them hear them.” And he said, “No, father Abraham, but if someone goes to them from the dead, they will repent.” He said to him, “If they do not hear Moses and the Prophets, neither will they be convinced if someone should rise from the dead.” ’</a:t>
            </a:r>
          </a:p>
          <a:p>
            <a:endParaRPr lang="en-GB" sz="1600" dirty="0"/>
          </a:p>
          <a:p>
            <a:endParaRPr lang="en-GB" sz="1600" b="1" dirty="0">
              <a:latin typeface="Tahoma" pitchFamily="34" charset="0"/>
              <a:ea typeface="Tahoma" pitchFamily="34" charset="0"/>
              <a:cs typeface="Tahoma" pitchFamily="34" charset="0"/>
            </a:endParaRPr>
          </a:p>
        </p:txBody>
      </p:sp>
      <p:sp>
        <p:nvSpPr>
          <p:cNvPr id="6" name="TextBox 5"/>
          <p:cNvSpPr txBox="1"/>
          <p:nvPr/>
        </p:nvSpPr>
        <p:spPr>
          <a:xfrm>
            <a:off x="2339752" y="6396335"/>
            <a:ext cx="5040560" cy="461665"/>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This is the Gospel of the Lord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3" name="TextBox 2"/>
          <p:cNvSpPr txBox="1"/>
          <p:nvPr/>
        </p:nvSpPr>
        <p:spPr>
          <a:xfrm>
            <a:off x="3707904" y="476672"/>
            <a:ext cx="5832648" cy="3016210"/>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One</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2123728" y="4437112"/>
            <a:ext cx="5328592" cy="2862322"/>
          </a:xfrm>
          <a:prstGeom prst="rect">
            <a:avLst/>
          </a:prstGeom>
          <a:noFill/>
        </p:spPr>
        <p:txBody>
          <a:bodyPr wrap="square" rtlCol="0">
            <a:spAutoFit/>
          </a:bodyPr>
          <a:lstStyle/>
          <a:p>
            <a:r>
              <a:rPr lang="en-GB" sz="2000" b="1" i="1" dirty="0">
                <a:latin typeface="Tahoma" pitchFamily="34" charset="0"/>
                <a:ea typeface="Tahoma" pitchFamily="34" charset="0"/>
                <a:cs typeface="Tahoma" pitchFamily="34" charset="0"/>
              </a:rPr>
              <a:t>Reflection: One interesting thing that comes out of this week’s Gospel reading is the idea of motives. </a:t>
            </a:r>
          </a:p>
          <a:p>
            <a:r>
              <a:rPr lang="en-GB" sz="2000" b="1" i="1" dirty="0">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
        <p:nvSpPr>
          <p:cNvPr id="10242" name="AutoShape 2"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4" name="AutoShape 4"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6" name="AutoShape 6"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 name="AutoShape 2"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2" name="TextBox 1"/>
          <p:cNvSpPr txBox="1"/>
          <p:nvPr/>
        </p:nvSpPr>
        <p:spPr>
          <a:xfrm>
            <a:off x="1763688" y="495763"/>
            <a:ext cx="7020272" cy="6370975"/>
          </a:xfrm>
          <a:prstGeom prst="rect">
            <a:avLst/>
          </a:prstGeom>
          <a:noFill/>
        </p:spPr>
        <p:txBody>
          <a:bodyPr wrap="square" rtlCol="0">
            <a:spAutoFit/>
          </a:bodyPr>
          <a:lstStyle/>
          <a:p>
            <a:r>
              <a:rPr lang="en-GB" sz="1600" b="1" dirty="0">
                <a:latin typeface="Tahoma" pitchFamily="34" charset="0"/>
                <a:ea typeface="Tahoma" pitchFamily="34" charset="0"/>
                <a:cs typeface="Tahoma" pitchFamily="34" charset="0"/>
              </a:rPr>
              <a:t>The Rich man in the Gospel story gets punished for failing to feed the poor man, Lazarus, and wants to warn his family of the punishment that awaits them for failing to be kind to the poor.</a:t>
            </a:r>
          </a:p>
          <a:p>
            <a:endParaRPr lang="en-GB" sz="1600" b="1" dirty="0">
              <a:latin typeface="Tahoma" pitchFamily="34" charset="0"/>
              <a:ea typeface="Tahoma" pitchFamily="34" charset="0"/>
              <a:cs typeface="Tahoma" pitchFamily="34" charset="0"/>
            </a:endParaRPr>
          </a:p>
          <a:p>
            <a:endParaRPr lang="en-GB" sz="1600" b="1" dirty="0">
              <a:latin typeface="Tahoma" pitchFamily="34" charset="0"/>
              <a:ea typeface="Tahoma" pitchFamily="34" charset="0"/>
              <a:cs typeface="Tahoma" pitchFamily="34" charset="0"/>
            </a:endParaRPr>
          </a:p>
          <a:p>
            <a:r>
              <a:rPr lang="en-GB" sz="1600" b="1" dirty="0">
                <a:latin typeface="Tahoma" pitchFamily="34" charset="0"/>
                <a:ea typeface="Tahoma" pitchFamily="34" charset="0"/>
                <a:cs typeface="Tahoma" pitchFamily="34" charset="0"/>
              </a:rPr>
              <a:t>His request is refused, largely because of a judgment that it probably won’t do any good. Perhaps the point here is that God doesn’t want us doing good things because there is a gun being held to our heads. In other words, we shouldn’t be good to avoid punishment. We should be good simply because we </a:t>
            </a:r>
            <a:r>
              <a:rPr lang="en-GB" sz="1600" b="1" i="1" dirty="0">
                <a:latin typeface="Tahoma" pitchFamily="34" charset="0"/>
                <a:ea typeface="Tahoma" pitchFamily="34" charset="0"/>
                <a:cs typeface="Tahoma" pitchFamily="34" charset="0"/>
              </a:rPr>
              <a:t>are good and </a:t>
            </a:r>
            <a:r>
              <a:rPr lang="en-GB" sz="1600" b="1" dirty="0">
                <a:latin typeface="Tahoma" pitchFamily="34" charset="0"/>
                <a:ea typeface="Tahoma" pitchFamily="34" charset="0"/>
                <a:cs typeface="Tahoma" pitchFamily="34" charset="0"/>
              </a:rPr>
              <a:t>because doing good is the right thing to do.</a:t>
            </a:r>
          </a:p>
          <a:p>
            <a:endParaRPr lang="en-GB" sz="1600" b="1" dirty="0">
              <a:latin typeface="Tahoma" pitchFamily="34" charset="0"/>
              <a:ea typeface="Tahoma" pitchFamily="34" charset="0"/>
              <a:cs typeface="Tahoma" pitchFamily="34" charset="0"/>
            </a:endParaRPr>
          </a:p>
          <a:p>
            <a:r>
              <a:rPr lang="en-GB" sz="1600" b="1" dirty="0">
                <a:latin typeface="Tahoma" pitchFamily="34" charset="0"/>
                <a:ea typeface="Tahoma" pitchFamily="34" charset="0"/>
                <a:cs typeface="Tahoma" pitchFamily="34" charset="0"/>
              </a:rPr>
              <a:t>In this story, as with many others in the Gospels, the important</a:t>
            </a:r>
          </a:p>
          <a:p>
            <a:r>
              <a:rPr lang="en-GB" sz="1600" b="1" dirty="0">
                <a:latin typeface="Tahoma" pitchFamily="34" charset="0"/>
                <a:ea typeface="Tahoma" pitchFamily="34" charset="0"/>
                <a:cs typeface="Tahoma" pitchFamily="34" charset="0"/>
              </a:rPr>
              <a:t>thing is the heart and the motives behind our intentions.</a:t>
            </a:r>
          </a:p>
          <a:p>
            <a:endParaRPr lang="en-GB" sz="1600" b="1" dirty="0">
              <a:latin typeface="Tahoma" pitchFamily="34" charset="0"/>
              <a:ea typeface="Tahoma" pitchFamily="34" charset="0"/>
              <a:cs typeface="Tahoma" pitchFamily="34" charset="0"/>
            </a:endParaRPr>
          </a:p>
          <a:p>
            <a:r>
              <a:rPr lang="en-GB" sz="2400" b="1" dirty="0">
                <a:latin typeface="Tahoma" pitchFamily="34" charset="0"/>
                <a:ea typeface="Tahoma" pitchFamily="34" charset="0"/>
                <a:cs typeface="Tahoma" pitchFamily="34" charset="0"/>
              </a:rPr>
              <a:t>Think about that as you go through today and this week:</a:t>
            </a:r>
          </a:p>
          <a:p>
            <a:endParaRPr lang="en-GB" sz="2400" b="1" dirty="0">
              <a:latin typeface="Tahoma" pitchFamily="34" charset="0"/>
              <a:ea typeface="Tahoma" pitchFamily="34" charset="0"/>
              <a:cs typeface="Tahoma" pitchFamily="34" charset="0"/>
            </a:endParaRPr>
          </a:p>
          <a:p>
            <a:r>
              <a:rPr lang="en-GB" sz="2400" b="1" dirty="0">
                <a:latin typeface="Tahoma" pitchFamily="34" charset="0"/>
                <a:ea typeface="Tahoma" pitchFamily="34" charset="0"/>
                <a:cs typeface="Tahoma" pitchFamily="34" charset="0"/>
              </a:rPr>
              <a:t>What are your motives? </a:t>
            </a:r>
          </a:p>
          <a:p>
            <a:endParaRPr lang="en-GB" sz="2400" b="1" dirty="0">
              <a:latin typeface="Tahoma" pitchFamily="34" charset="0"/>
              <a:ea typeface="Tahoma" pitchFamily="34" charset="0"/>
              <a:cs typeface="Tahoma" pitchFamily="34" charset="0"/>
            </a:endParaRPr>
          </a:p>
          <a:p>
            <a:r>
              <a:rPr lang="en-GB" sz="2400" b="1" dirty="0">
                <a:latin typeface="Tahoma" pitchFamily="34" charset="0"/>
                <a:ea typeface="Tahoma" pitchFamily="34" charset="0"/>
                <a:cs typeface="Tahoma" pitchFamily="34" charset="0"/>
              </a:rPr>
              <a:t>What are the reasons why you do the thing that you do?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m.rgbimg.com/cache1oIxKM/users/a/al/alexbruda/600/myGsoSS.jpg"/>
          <p:cNvPicPr>
            <a:picLocks noChangeAspect="1" noChangeArrowheads="1"/>
          </p:cNvPicPr>
          <p:nvPr/>
        </p:nvPicPr>
        <p:blipFill>
          <a:blip r:embed="rId2" cstate="print"/>
          <a:srcRect r="24889"/>
          <a:stretch>
            <a:fillRect/>
          </a:stretch>
        </p:blipFill>
        <p:spPr bwMode="auto">
          <a:xfrm>
            <a:off x="-1" y="0"/>
            <a:ext cx="9144001" cy="6858000"/>
          </a:xfrm>
          <a:prstGeom prst="rect">
            <a:avLst/>
          </a:prstGeom>
          <a:noFill/>
        </p:spPr>
      </p:pic>
      <p:sp>
        <p:nvSpPr>
          <p:cNvPr id="3" name="TextBox 2"/>
          <p:cNvSpPr txBox="1"/>
          <p:nvPr/>
        </p:nvSpPr>
        <p:spPr>
          <a:xfrm>
            <a:off x="3131840" y="332656"/>
            <a:ext cx="6696744" cy="2246769"/>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Final Prayer</a:t>
            </a:r>
          </a:p>
          <a:p>
            <a:pPr>
              <a:buNone/>
            </a:pPr>
            <a:endParaRPr lang="en-GB" sz="2800" b="1" dirty="0">
              <a:solidFill>
                <a:schemeClr val="bg1"/>
              </a:solidFill>
              <a:latin typeface="Tahoma" pitchFamily="34" charset="0"/>
              <a:ea typeface="Tahoma" pitchFamily="34" charset="0"/>
              <a:cs typeface="Tahoma" pitchFamily="34" charset="0"/>
            </a:endParaRPr>
          </a:p>
          <a:p>
            <a:endParaRPr lang="en-GB" sz="2000" dirty="0">
              <a:solidFill>
                <a:schemeClr val="bg1"/>
              </a:solidFill>
            </a:endParaRPr>
          </a:p>
          <a:p>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p:txBody>
      </p:sp>
      <p:sp>
        <p:nvSpPr>
          <p:cNvPr id="5" name="TextBox 4"/>
          <p:cNvSpPr txBox="1"/>
          <p:nvPr/>
        </p:nvSpPr>
        <p:spPr>
          <a:xfrm>
            <a:off x="3131840" y="1700808"/>
            <a:ext cx="4680520" cy="3693319"/>
          </a:xfrm>
          <a:prstGeom prst="rect">
            <a:avLst/>
          </a:prstGeom>
          <a:noFill/>
        </p:spPr>
        <p:txBody>
          <a:bodyPr wrap="square" rtlCol="0">
            <a:spAutoFit/>
          </a:bodyPr>
          <a:lstStyle/>
          <a:p>
            <a:r>
              <a:rPr lang="en-GB" b="1" dirty="0">
                <a:latin typeface="Tahoma" pitchFamily="34" charset="0"/>
                <a:ea typeface="Tahoma" pitchFamily="34" charset="0"/>
                <a:cs typeface="Tahoma" pitchFamily="34" charset="0"/>
              </a:rPr>
              <a:t>LOVING FATHER...</a:t>
            </a:r>
          </a:p>
          <a:p>
            <a:endParaRPr lang="en-GB"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May our hearts always be pure and our motives full of love and compassion. May we never  need to be encouraged to do what’s right, but may it always be the first thought on our minds.</a:t>
            </a:r>
          </a:p>
          <a:p>
            <a:endParaRPr lang="en-GB" b="1" dirty="0">
              <a:latin typeface="Tahoma" pitchFamily="34" charset="0"/>
              <a:ea typeface="Tahoma" pitchFamily="34" charset="0"/>
              <a:cs typeface="Tahoma" pitchFamily="34" charset="0"/>
            </a:endParaRPr>
          </a:p>
          <a:p>
            <a:endParaRPr lang="en-GB"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IN THE NAME OF THE FATHER, AND OF THE SON, AND OF THE HOLY SPIRIT. AMEN.</a:t>
            </a:r>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srcRect/>
          <a:stretch>
            <a:fillRect/>
          </a:stretch>
        </p:blipFill>
        <p:spPr bwMode="auto">
          <a:xfrm>
            <a:off x="-2096931" y="0"/>
            <a:ext cx="11240931" cy="8036560"/>
          </a:xfrm>
          <a:prstGeom prst="rect">
            <a:avLst/>
          </a:prstGeom>
          <a:noFill/>
          <a:ln w="9525">
            <a:noFill/>
            <a:miter lim="800000"/>
            <a:headEnd/>
            <a:tailEnd/>
          </a:ln>
        </p:spPr>
      </p:pic>
      <p:sp>
        <p:nvSpPr>
          <p:cNvPr id="3" name="TextBox 2"/>
          <p:cNvSpPr txBox="1"/>
          <p:nvPr/>
        </p:nvSpPr>
        <p:spPr>
          <a:xfrm>
            <a:off x="899592" y="404664"/>
            <a:ext cx="6264696" cy="3570208"/>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Prayer  Two</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endParaRPr lang="en-GB" dirty="0"/>
          </a:p>
        </p:txBody>
      </p:sp>
      <p:sp>
        <p:nvSpPr>
          <p:cNvPr id="4" name="TextBox 3"/>
          <p:cNvSpPr txBox="1"/>
          <p:nvPr/>
        </p:nvSpPr>
        <p:spPr>
          <a:xfrm>
            <a:off x="3635896" y="3717032"/>
            <a:ext cx="5256584" cy="2308324"/>
          </a:xfrm>
          <a:prstGeom prst="rect">
            <a:avLst/>
          </a:prstGeom>
          <a:noFill/>
        </p:spPr>
        <p:txBody>
          <a:bodyPr wrap="square" rtlCol="0">
            <a:spAutoFit/>
          </a:bodyPr>
          <a:lstStyle/>
          <a:p>
            <a:endParaRPr lang="en-GB" b="1" i="1" dirty="0">
              <a:latin typeface="Tahoma" pitchFamily="34" charset="0"/>
              <a:ea typeface="Tahoma" pitchFamily="34" charset="0"/>
              <a:cs typeface="Tahoma" pitchFamily="34" charset="0"/>
            </a:endParaRPr>
          </a:p>
          <a:p>
            <a:r>
              <a:rPr lang="en-GB" b="1" i="1" dirty="0">
                <a:latin typeface="Tahoma" pitchFamily="34" charset="0"/>
                <a:ea typeface="Tahoma" pitchFamily="34" charset="0"/>
                <a:cs typeface="Tahoma" pitchFamily="34" charset="0"/>
              </a:rPr>
              <a:t>Reflection: </a:t>
            </a:r>
          </a:p>
          <a:p>
            <a:endParaRPr lang="en-GB" b="1" i="1" dirty="0">
              <a:latin typeface="Tahoma" pitchFamily="34" charset="0"/>
              <a:ea typeface="Tahoma" pitchFamily="34" charset="0"/>
              <a:cs typeface="Tahoma" pitchFamily="34" charset="0"/>
            </a:endParaRPr>
          </a:p>
          <a:p>
            <a:r>
              <a:rPr lang="en-GB" b="1" i="1" dirty="0">
                <a:latin typeface="Tahoma" pitchFamily="34" charset="0"/>
                <a:ea typeface="Tahoma" pitchFamily="34" charset="0"/>
                <a:cs typeface="Tahoma" pitchFamily="34" charset="0"/>
              </a:rPr>
              <a:t>Pope Francis was clear that as Christians we have a duty to be charitable. He took his name and inspiration from St Francis of Assisi who's feast day is celebrated on 4</a:t>
            </a:r>
            <a:r>
              <a:rPr lang="en-GB" b="1" i="1" baseline="30000" dirty="0">
                <a:latin typeface="Tahoma" pitchFamily="34" charset="0"/>
                <a:ea typeface="Tahoma" pitchFamily="34" charset="0"/>
                <a:cs typeface="Tahoma" pitchFamily="34" charset="0"/>
              </a:rPr>
              <a:t>th</a:t>
            </a:r>
            <a:r>
              <a:rPr lang="en-GB" b="1" i="1" dirty="0">
                <a:latin typeface="Tahoma" pitchFamily="34" charset="0"/>
                <a:ea typeface="Tahoma" pitchFamily="34" charset="0"/>
                <a:cs typeface="Tahoma" pitchFamily="34" charset="0"/>
              </a:rPr>
              <a:t> October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836712" y="0"/>
            <a:ext cx="11240931" cy="8036560"/>
          </a:xfrm>
          <a:prstGeom prst="rect">
            <a:avLst/>
          </a:prstGeom>
          <a:noFill/>
          <a:ln w="9525">
            <a:noFill/>
            <a:miter lim="800000"/>
            <a:headEnd/>
            <a:tailEnd/>
          </a:ln>
        </p:spPr>
      </p:pic>
      <p:sp>
        <p:nvSpPr>
          <p:cNvPr id="3" name="TextBox 2"/>
          <p:cNvSpPr txBox="1"/>
          <p:nvPr/>
        </p:nvSpPr>
        <p:spPr>
          <a:xfrm>
            <a:off x="1907704" y="548680"/>
            <a:ext cx="6768752" cy="5047536"/>
          </a:xfrm>
          <a:prstGeom prst="rect">
            <a:avLst/>
          </a:prstGeom>
          <a:noFill/>
        </p:spPr>
        <p:txBody>
          <a:bodyPr wrap="square" rtlCol="0">
            <a:spAutoFit/>
          </a:bodyPr>
          <a:lstStyle/>
          <a:p>
            <a:r>
              <a:rPr lang="en-GB" sz="1400" b="1" dirty="0">
                <a:latin typeface="Tahoma" pitchFamily="34" charset="0"/>
                <a:ea typeface="Tahoma" pitchFamily="34" charset="0"/>
                <a:cs typeface="Tahoma" pitchFamily="34" charset="0"/>
              </a:rPr>
              <a:t>A few days after becoming Pope, Pope Francis recalled the moment when he, and the other Cardinals, realised that he would be elected Pope. The counting of votes passed a certain point and as it became clear that Cardinal </a:t>
            </a:r>
            <a:r>
              <a:rPr lang="en-GB" sz="1400" b="1" dirty="0" err="1">
                <a:latin typeface="Tahoma" pitchFamily="34" charset="0"/>
                <a:ea typeface="Tahoma" pitchFamily="34" charset="0"/>
                <a:cs typeface="Tahoma" pitchFamily="34" charset="0"/>
              </a:rPr>
              <a:t>Bergoglio</a:t>
            </a:r>
            <a:r>
              <a:rPr lang="en-GB" sz="1400" b="1" dirty="0">
                <a:latin typeface="Tahoma" pitchFamily="34" charset="0"/>
                <a:ea typeface="Tahoma" pitchFamily="34" charset="0"/>
                <a:cs typeface="Tahoma" pitchFamily="34" charset="0"/>
              </a:rPr>
              <a:t> had taken it the Cardinals started to applaud. A friend of </a:t>
            </a:r>
            <a:r>
              <a:rPr lang="en-GB" sz="1400" b="1" dirty="0" err="1">
                <a:latin typeface="Tahoma" pitchFamily="34" charset="0"/>
                <a:ea typeface="Tahoma" pitchFamily="34" charset="0"/>
                <a:cs typeface="Tahoma" pitchFamily="34" charset="0"/>
              </a:rPr>
              <a:t>Bergoglio’s</a:t>
            </a:r>
            <a:r>
              <a:rPr lang="en-GB" sz="1400" b="1" dirty="0">
                <a:latin typeface="Tahoma" pitchFamily="34" charset="0"/>
                <a:ea typeface="Tahoma" pitchFamily="34" charset="0"/>
                <a:cs typeface="Tahoma" pitchFamily="34" charset="0"/>
              </a:rPr>
              <a:t> sitting next to him took his arm and said to him ‘</a:t>
            </a:r>
            <a:r>
              <a:rPr lang="en-GB" sz="1400" b="1" i="1" dirty="0">
                <a:latin typeface="Tahoma" pitchFamily="34" charset="0"/>
                <a:ea typeface="Tahoma" pitchFamily="34" charset="0"/>
                <a:cs typeface="Tahoma" pitchFamily="34" charset="0"/>
              </a:rPr>
              <a:t>don’t forget the poor!’</a:t>
            </a:r>
          </a:p>
          <a:p>
            <a:r>
              <a:rPr lang="en-GB" sz="1400" b="1" dirty="0">
                <a:latin typeface="Tahoma" pitchFamily="34" charset="0"/>
                <a:ea typeface="Tahoma" pitchFamily="34" charset="0"/>
                <a:cs typeface="Tahoma" pitchFamily="34" charset="0"/>
              </a:rPr>
              <a:t>These words had a profound affect on Pope Francis and as the counting continued he decided to chose the name Francis. Francis of Assisi was a great champion of the poor and by choosing that name  the new Pope hoped that he would make his priorities clear. A few days later during one of his first interviews, Pope Francis said that he wanted to see ‘A church that is poor... and for the       	poor!’ He was always very clear about serving   the poor. He taught that it’s the main priority for the Church and it’s something he wanted individual Christians to devote themselves to as well</a:t>
            </a:r>
            <a:r>
              <a:rPr lang="en-GB" b="1" dirty="0">
                <a:latin typeface="Tahoma" pitchFamily="34" charset="0"/>
                <a:ea typeface="Tahoma" pitchFamily="34" charset="0"/>
                <a:cs typeface="Tahoma" pitchFamily="34" charset="0"/>
              </a:rPr>
              <a:t>.</a:t>
            </a:r>
          </a:p>
          <a:p>
            <a:endParaRPr lang="en-GB" b="1" dirty="0">
              <a:latin typeface="Tahoma" pitchFamily="34" charset="0"/>
              <a:ea typeface="Tahoma" pitchFamily="34" charset="0"/>
              <a:cs typeface="Tahoma" pitchFamily="34" charset="0"/>
            </a:endParaRPr>
          </a:p>
          <a:p>
            <a:r>
              <a:rPr lang="en-GB" b="1" dirty="0">
                <a:latin typeface="Tahoma" pitchFamily="34" charset="0"/>
                <a:ea typeface="Tahoma" pitchFamily="34" charset="0"/>
                <a:cs typeface="Tahoma" pitchFamily="34" charset="0"/>
              </a:rPr>
              <a:t>When Pope Francis died many story's of how he was the Pope of the Poor and vulnerable came out. Click below for an example: </a:t>
            </a:r>
            <a:r>
              <a:rPr lang="en-GB" dirty="0">
                <a:hlinkClick r:id="rId3"/>
              </a:rPr>
              <a:t>The nun that wept inconsolably upon seeing Pope Francis' casket</a:t>
            </a:r>
            <a:endParaRPr lang="en-GB" b="1" dirty="0">
              <a:latin typeface="Tahoma" pitchFamily="34" charset="0"/>
              <a:ea typeface="Tahoma" pitchFamily="34" charset="0"/>
              <a:cs typeface="Tahoma" pitchFamily="34" charset="0"/>
            </a:endParaRPr>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1764705" y="0"/>
            <a:ext cx="11240931" cy="8036560"/>
          </a:xfrm>
          <a:prstGeom prst="rect">
            <a:avLst/>
          </a:prstGeom>
          <a:noFill/>
          <a:ln w="9525">
            <a:noFill/>
            <a:miter lim="800000"/>
            <a:headEnd/>
            <a:tailEnd/>
          </a:ln>
        </p:spPr>
      </p:pic>
      <p:sp>
        <p:nvSpPr>
          <p:cNvPr id="2" name="TextBox 1"/>
          <p:cNvSpPr txBox="1"/>
          <p:nvPr/>
        </p:nvSpPr>
        <p:spPr>
          <a:xfrm>
            <a:off x="2483768" y="0"/>
            <a:ext cx="6048672" cy="6186309"/>
          </a:xfrm>
          <a:prstGeom prst="rect">
            <a:avLst/>
          </a:prstGeom>
          <a:noFill/>
        </p:spPr>
        <p:txBody>
          <a:bodyPr wrap="square" rtlCol="0">
            <a:spAutoFit/>
          </a:bodyPr>
          <a:lstStyle/>
          <a:p>
            <a:endParaRPr lang="en-GB" sz="1200" b="1" dirty="0">
              <a:latin typeface="Tahoma" pitchFamily="34" charset="0"/>
              <a:ea typeface="Tahoma" pitchFamily="34" charset="0"/>
              <a:cs typeface="Tahoma" pitchFamily="34" charset="0"/>
            </a:endParaRPr>
          </a:p>
          <a:p>
            <a:r>
              <a:rPr lang="en-GB" sz="2800" b="1" dirty="0">
                <a:latin typeface="Tahoma" pitchFamily="34" charset="0"/>
                <a:ea typeface="Tahoma" pitchFamily="34" charset="0"/>
                <a:cs typeface="Tahoma" pitchFamily="34" charset="0"/>
              </a:rPr>
              <a:t>Final Prayer</a:t>
            </a:r>
          </a:p>
          <a:p>
            <a:endParaRPr lang="en-GB" sz="2800" b="1" dirty="0">
              <a:latin typeface="Tahoma" pitchFamily="34" charset="0"/>
              <a:ea typeface="Tahoma" pitchFamily="34" charset="0"/>
              <a:cs typeface="Tahoma" pitchFamily="34" charset="0"/>
            </a:endParaRPr>
          </a:p>
          <a:p>
            <a:endParaRPr lang="en-GB" sz="28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We thank you for the life of Pope Francis. </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We ask you to keep his message alive now that he is no longer on earth with us.  Work through our hearts and minds so that always and everywhere we may treat those less fortunate than ourselves with kindness, love</a:t>
            </a:r>
          </a:p>
          <a:p>
            <a:r>
              <a:rPr lang="en-GB" sz="2000" b="1" dirty="0">
                <a:latin typeface="Tahoma" pitchFamily="34" charset="0"/>
                <a:ea typeface="Tahoma" pitchFamily="34" charset="0"/>
                <a:cs typeface="Tahoma" pitchFamily="34" charset="0"/>
              </a:rPr>
              <a:t>and generosity.</a:t>
            </a:r>
          </a:p>
          <a:p>
            <a:endParaRPr lang="en-US" sz="2000" b="1" dirty="0">
              <a:latin typeface="Tahoma" pitchFamily="34" charset="0"/>
              <a:ea typeface="Tahoma" pitchFamily="34" charset="0"/>
              <a:cs typeface="Tahoma" pitchFamily="34" charset="0"/>
            </a:endParaRPr>
          </a:p>
          <a:p>
            <a:r>
              <a:rPr lang="en-US" sz="2000" b="1" dirty="0">
                <a:latin typeface="Tahoma" pitchFamily="34" charset="0"/>
                <a:ea typeface="Tahoma" pitchFamily="34" charset="0"/>
                <a:cs typeface="Tahoma" pitchFamily="34" charset="0"/>
              </a:rPr>
              <a:t>Saint Francis of Assisi</a:t>
            </a:r>
          </a:p>
          <a:p>
            <a:r>
              <a:rPr lang="en-US" sz="2000" b="1" dirty="0">
                <a:latin typeface="Tahoma" pitchFamily="34" charset="0"/>
                <a:ea typeface="Tahoma" pitchFamily="34" charset="0"/>
                <a:cs typeface="Tahoma" pitchFamily="34" charset="0"/>
              </a:rPr>
              <a:t>Pray for us </a:t>
            </a:r>
            <a:endParaRPr lang="en-GB" sz="2000" b="1" dirty="0">
              <a:latin typeface="Tahoma" pitchFamily="34" charset="0"/>
              <a:ea typeface="Tahoma" pitchFamily="34" charset="0"/>
              <a:cs typeface="Tahoma" pitchFamily="34" charset="0"/>
            </a:endParaRP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IN THE NAME OF THE FATHER, AND OF THE SON, AND OF THE HOLY SPIRIT. AMEN.</a:t>
            </a:r>
          </a:p>
          <a:p>
            <a:endParaRPr lang="en-GB" sz="2000" b="1" dirty="0">
              <a:latin typeface="Tahoma" pitchFamily="34" charset="0"/>
              <a:ea typeface="Tahoma" pitchFamily="34" charset="0"/>
              <a:cs typeface="Tahoma"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charity"/>
          <p:cNvPicPr>
            <a:picLocks noChangeAspect="1" noChangeArrowheads="1"/>
          </p:cNvPicPr>
          <p:nvPr/>
        </p:nvPicPr>
        <p:blipFill>
          <a:blip r:embed="rId2" cstate="print"/>
          <a:srcRect/>
          <a:stretch>
            <a:fillRect/>
          </a:stretch>
        </p:blipFill>
        <p:spPr bwMode="auto">
          <a:xfrm>
            <a:off x="1331640" y="3284984"/>
            <a:ext cx="6336704" cy="3933056"/>
          </a:xfrm>
          <a:prstGeom prst="rect">
            <a:avLst/>
          </a:prstGeom>
          <a:noFill/>
        </p:spPr>
      </p:pic>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25602" name="AutoShape 2" descr="data:image/jpeg;base64,/9j/4AAQSkZJRgABAQAAAQABAAD/2wCEAAkGBxQSEhUUExQWFRQWFBwWFxcUGBobGRocGBwYHxwXGh4YIiogGBslIBYhITEhJSkrLi4uGCAzODMsNygtLisBCgoKDg0OGxAQGzgmICY3NCwwLjQvNCw0Mi8tLDQsNDYtNSwyLCw3NywsLCw0NC8sLywsLCwsLCwsLCwsLCwsLP/AABEIAKAAoAMBEQACEQEDEQH/xAAcAAABBAMBAAAAAAAAAAAAAAAABAUGBwECAwj/xABAEAACAQIEAwQGCAUCBwEAAAABAgMAEQQFEiEGMUETIlFhMlRxgZPSFzRCc5GhsdEHFCNSwRVyJDM1U2Ki8Bb/xAAbAQEAAgMBAQAAAAAAAAAAAAAAAwQBAgYFB//EADQRAAEDAwIDBgUDBQEBAAAAAAEAAgMEESESMRNBUQUiYXGBkRQ0obHRMsHwFSNCUuHxYv/aAAwDAQACEQMRAD8AvGiLx4OIMcRf+dxPL/vy/NU5iutNdl1bN8xChji8WFPJjLNb8b1saZ4Go7eS0E7C7SCL9LrCZ1mB3GMxZHlLMf0NYFO47fZZdM1v6jb1Wn+v4717E/Hl+ateD4rbWtkzrMDe2MxZtztLMbe2x2rYU7jt9lq6Zrdzb1WwzfMemLxm3O0k23t32rPwr+h9ljjx9R7hBzfMfWsZ8Sb96z8LJ0PsVj4iPqPcLD5zmAFzi8WB4mWYD8zWDTPGT9lkTsJsCD6rK5vmJ3GLxhHiJJrfrQUrzsD7FDPGDYke4Wf9WzH1rGfEm/enwr+h9inxEf8AsPcIObZj61jPiTfvT4V/Q+xT4iP/AGHuFq+dZgvpYzFj2yzD9TWDTuG/2WWzMdsb+qI86zBvRxmLNuemWY/oaCnc7b7I6Zrdzb1WwzbMfWsZ8Sb96z8K/ofYrU1EY/yHuFqudZgTYYzFkjmBLMSPdesCncTYfZbGZoFyfqsnN8xHPFYwe2Sb96z8K/ofYrHxEfUe4Wf9WzH1rGfEm/enwr+h9isfER/7D3C5rxBjvXcSR9/L81aiLO63L16e/hzO0mWYR3ZnZoFLMxJYnxJO5NRPFnFSBSOtUXjDCuAUJGoCxIPW3SrzCAQSLqtICQQDa/NSzAZjJKJZZrLh9JAU8iegXx9texFPI8Okkwy234Xgz00URZFFmS97/lIuDcQwkZL90oWI8xbeoOzXu1lvKytdsRt4YfbNwL+Cj0fIeyvNC9c7qUZVPrgjSCVYpUYllbbXflvXq079UTWRO0uG46rwqqPRO58zC5pGCOSU5RiJjiJ1ksjdnqIHogjYN7Klp3y8Z4fg2UNXFAKeN0eRe3jbokWLzeZNEZkSQlw3aIdxuBpta3WoJKmVulhcCb3uFZio4X6pAwtAFrH7p+nEwnJYr/Lae9qt4b16DuKJiSe4vKZwDTgNB4t8WTXw7mzPMkSjTEiMAOdwD3Sb8jaqtHUl8gjbhov/AMV6vo2xwmV2XEj0xlJ8kzuSWaBWO4BDN1a4vuLbWtUVLVySyMDvH1U1bQRQwyOb4WHRb5rmcsQkBljkDsVUA96OxJ8Nz091bVFRJHqBcDc46ha0tLDMWkMLbZPQpdmv9aARneTsRMp8Svpfr+dT1H92EMO9tXsqtL/YqC8fp1aT67IyUdjBoGztC0xPht3f/vKlN/ah0jcguSsPHn1n9IcG/lJ8rxMr4MntgjCWwd+Vtjb33qOnkkfTk67G+5U1VFFHWAaLi2wXVpmGMgF/Siszi1pLb3HkP81uXOFSwdRk9VGGNdRyHocD/VJM2zKWISAyxyB2KhQe8m58vd7qhqKiSMOBcDf3CsUtLFKWEMLSMk8ileNxGKK4cwEktHd+Vr3Fi1+lSyPqSGcLpn6KvDHSB0om5HHl4Ji4oKHENotyGq3LV1qhXaOMdPr5r1ezNYpxr9PJek/4Zf8ASsF9wteS/wDUV6oUnrRZXjHBlQULC6i1wOo8KvsLQQXbKtIHFp0mx5KR4rO8M9rxOQqkKpI0C4528fOvSfVwP3acbDkvHioKqO9njOSeZ9U38P5hHAWZ1ZmI0jSRyPO96r0c8cJLnC5VuvppKgBrCAN8pun06joBCX7oO5t51VfpudOyuM1aRr35p0ixuGMcaSxMSl+8hAufA+Iq22aAsa17duiovgqhK58TxY8ilcHEEfaySSRtdxoAUiwTwPn51MytZrc9zd8eigk7Nk4bI43CwznquX+pYUIEWFwusMdxfboDz6CtePThoYGm17rb4WrLzI54vaySZ/jknkDorDbvaj1FrW8Kgq5mTP1NHmrNDTyU8ZY8g9LfVbcP5jHA5d1Zjay6SNvG962o52QuLnDKxX00lQwMYQBzusZZjYYZzJocoP8Ali4uPb41iCWKOXXY25JUwTTQCO4ud/8AiWNmmFtLphfVL6RJB5kk2vy59KmNRT2dZpyq4pKslmp4s3ZbT59FrheNHBi7veI3Q8x7a2dWR6mOaD3cei1Z2fLoex7h3s+qzDn8XaSu6OdY0CxGyW5e2ja2PW5zgc49Fh/Z0vDYxjh3c+q5wZphhD2JikKltR7w59N/YBWrainEfDLTbdbvpKozcYPF7W2W0efRCSM9mwSJdMYBF7nmT5WrIrIw9p04bstXdnTGNw1Aucbk/havmeGtLpicNLzLEHckm4vy5nlWDUU9nWablbCkqy5mp4s1bzcQIDEYkcdmNBDEWZDzHt2rLq1gLTGNsei1Z2bIQ8SuHezjkUz5lJEz3hUovgfHfl4Cqczo3OvGLBejTtmay0xuV6f/AIZf9KwX3C157/1FXQpPWiyqLX+BEwH12L4TfNUvFK00BZ+gif1yL4TfPWeKU0BH0ET+uRfCb56cYpoCPoJn9di+E3z04pTQEfQTP65F8JvnpxSmgI+gif1yL4TfPTilNAR9BM/rkXwm+enFKaAj6CJ/XIvhN89OKU0BH0Ez+uxfCb56cUpoCPoIn9ci+E3z04xTQEfQRP65F8JvnpxSmgI+gif1yL4TfPTjFNAR9BM/rkXwm+enFKaAj6CZ/XIvhN89OKU0I+gmf1yL4TfPTjFNAR9BE/rkXwm+enGKaAj6CZ/XYvhN89OMU0BH0ET+uRfCb56cYpoCt7hXKThMHBh2YOYowhYCwNutulRE3N1unWsIqUybKjiGKqyKQurvki4HO1h0rtqmoEDdRBPkuFpqYzuLQbLvFkDkRNdAsshjRiTa42HTkbbVG6sYC4WN2i5/ngpBRPIab4cbD+eK3xXDzIkj9rERE2lgpN9X9vLn+1YjrQ9zW6T3sjyW0lA5jXO1ju4PmuOYZOYey1SRkS2IKk2ANu8duX7Gt4aoS6rNOP5ZRzUhi03cO9/LrpjuHZYpo4W06pLaSL6dzbwrWKujkidINhutpaCSOVsR3Oy74vhaSNGftImCqWsrG5Cmxtt0O1Rx9oMe4N0kXx7qWTs17GF2oG2fZI4snZoDMHS2rRpudWo8ha3M1M6qDZeEQet+VlXbSl0PFDh0tzSs8LyB5UZ41MShmLE20n7Q25VF/UGFrXAE6sDzU/8ATZA5zXOA059ELww5eNBLCTKpdLMdwLeXX/BrB7QaGucWmzcFB2c4va0PHeFwkmXZOZ5WjR47qCbkmzAc9O3vqaaqETA9wOf5lQwUhmkLGuGEi7Ea9GpbatOr7PO2q/h1qfWdOq3pzVfT39N+dr8k8f8A5d+0dDJENEYkZiTp0nre3v8AeKpf1BugODTk29Ve/pzg8tLhgX9FpheGpXVWLRxlxdFkYKzeFh51s+vja4gAm25AuAtY+z5XNBJAvsCd1xGRuI5XYohhNnRidVzy2tbfpW/xbS9rQCdWx5fwLT4N+h7nG2ncc/4VzzbKjh9F3R9a6hoJO3Q7jr/itqepE17Ai2MrSppjBa5BvnCXnhZ+6BNAWddSLrsWB5WuKg/qLc3a6w3xsrP9Ndizxc5AvukmByGSTWTpjVG0s0p0gN/b5mpZayNlgLknIAzhQw0Uklye6Bgk4yuGZ5W8DAOBZhdWU3Vh4g9akgqGTC7eW45hRVFO+E2dz2PIq1+E/qcH3Yrk6/5l/muw7P8AlmeSdqqK4qVyDGdjiIpOgcX9h2P5Gu2qouLC5nguEpJuFO156qZwZnAkrxagYsOiPFuLFk1XAPUnXb3V4j4JnRtkt3nkg+Rt+F7zJ4WSOjv3WAEeYv8Ae6ZcmxJTBzuTE7tIraZSCTa+o6b3vc1eqWB1QxouABa4/Ko00hbTPebEk3sU5T4VJcRhnd4AkcQ1qrqBqUk6QL8rkVVbI6OGRrQbk4wdjzVl8bZZo3OIsBkXG45JFmkqYrDO4tHJFMzAPKrFtW7hdgbXtap4GugmDTkEAYFrW2vv6qCdzamAu2LSTk3vfe23okOfpbDYSzoSqMGCsCRqIYXA8qnpDeaXByRy6YVesFoIrEbW39V24KxUatIkxASyyi5t3ojcAX6n/FadpRvcGujGcj0dhb9lyRgubIcYPq03SjM83WTBayR28pEbi++lGZr28N6jgpnMqdAHcbkeZACknqmvpdd++7B9CSluERVxODYyRWjgsx7RdiL3H/sPzqCQl0MoDTk4wf5yViMBs8JLhhuc9P8A1JOH8pEEqO08JJSQMA4su1hvfe96mq6kzRlrWHcct1DR0whkDnPGQeeyYM1yvsAn9RHZgbiMghbW5kc73/KvQgqOKXd0gDrzXm1FNwQ3vAk9OSeMZimOXINUeskK1mGsxr6Ckc9iapRxj4w4Ntx0vzV6SV3wIyL7HObclnM8KmMYTLPEgKKHWQ2ZCosQB9oeFqQyPpWmJzCTc2I5rM0TKpwla8AWFweS7zY2PFNio1kCa1iEbSmwfsr3JPQmo2xSU4jeW3tquBy1Ld00dQZGB1rhtieen8po4pmQvGqMH7OFYyy8iRe9vEb1coWuDXOcLXJKp9oPaXNa030gBO2PywSfyxM8KLHEque0BIIJJsBzNVIqgs4gDCSSbYVyanD+GS8ANAvn7IzPFR48EJIsTJK7KJTpV1e3ev0YW5edII30Zu5uoEAY5EJPJHWizXaSCd8XB/8AE155IiQw4dHEhjLszr6IL27q+NrVapWvdI+ZwsDYAeXMqnVuYyJkLTqtck+fIKyOE/qcH3Yrm6/5h/muo7P+WZ5J2qoripfIsTGjHtIhLqAVQ3IEkbn3V2lVG97e461t/ZcNSyRscdbb32UjxuEw74iSLsQi4fXI/Z7F1VVsvkbnnXmxyTshbJquX2AvyN16ksUD5nM0WDLk25iyb8M0OLWRBAsLpG0iNGSfQ5q1+d/GrLxLTFri/UCQCD49FWYYaoOaGBpAuCPDqtuC8PDIJlmRSLLZiO8pc6dj4b3rXtJ8rNDoz1x1tlZ7MZE8PEox16XwleTZQkMUxnjV5bSFA42AhsCfYS35VFU1L5ZGCJ1m4vb/AOvwApqWlbFG8ytu7Nr/APz+SVz4XylZcO2uLUZXKRuFN0IU3YnotwB7zW1dUujmGl1tIuR1zt52WlBTNkhOtt9RsDbbG/ldcuF8tEyTxNHH2ilVDSDdSxKnrzFth41vXTmJ7JATY3wOdsrWggEjJIy0ahbJ5XwleBeCXF9iuGjCKrA61IYso9Ii/d3HKoZRNHT8QyG5tseR+6nhdDLU8MRiwB3HP9kx8QSJ3EEUUbqCXMLBla9tPsIt+dXqRrsuLiQdrixC86tc27WhoBG9tjdSWDLY5I4WbDxLC8BaWYd0o29iN/LlXmPnex7w2QlwNg3e4XrMgjexhdGA0tuXbWKTIIkw8ErYfDspjJkBOlzpIAKgnc+NSniPmfGJHA3xzHqohwmQskMbSLZ5HHRceG8oWXDEPFqaV2WOQKSU0qTqY8guoAfjW9ZUujn7rsNAJF988vRR0VK2SCzm3LiQDbbG59cJBg4Y4MP20sQld5DGqPcKuj0i1uZ8qsSOfNNwmO0gC5I3N+irRMjgh4r26iTYA7CyW5NiMPiMRAgwyJfWJAbkG9iCvUWsfxqCoZPDC9xkJ2ty91YppIJ52NEYG9/56Jt4gkWyJ2UKOLszQMGVgeQ62It41ZpGuuXaiR0IsVVrHNsG6QD1aUsxrwYMpEcOszaFaR3JBOoXslvRA8ahjE1SDIH6RcgAeHVTymGltGWBxsCSfHp0TjhMow6viEcDsuySVHYd+MSchfyvVaSpnLY3NPeuQRyNvyrMdLA10jXDu2BB5i/4TfnWB7DCqrxRiXtmjLgG5VQCGBv1vVmml41QXNcdNr28f+KtVQ8GnDS0ar2v4DP1U94T+pwfdivAr/mX+a6Hs/5ZnknaqiuKhkxyQESyAFEIJBJAPgNt+ddxUECM3NvFcFTNJlGlurwSscXCSZsXCApHpqAzb23BU77jpVOKKJ1Nw76gPcK9PLOyq4ltLj44P7JQOKFmhP8ALxRwrILOyAgsAeXe9EeVZp6dr7SF5dba61qal0eqIMDSd7JBlvFMMQlg0B2l/p6jrFiLnSCBYkEXrEzmSTN79iD03KzAySKF92XBHXl5JYv8So3kLPHrLoIO8sigf3Dl6THn4Wqm2KDSGMcRm+3Pl7K86Sp1F72A9236htzODzXFePon7BEUxiI2ABkUOdjpYm3euL+NSxthc593XLsZGxUUnxDWssywb0duPQ/VEn8RMPJ2oEIBn06mHac791htYd439tRx8IFn9wnTtjr+VJI2az/7YGrfvdM9eW6UP/EmDthIYB2ijs2YiTe9h3jbn5nxrXhRBpi4htfpsVtrmLhLwxe3+2490jxPEcOKtFFGsRhvdVDX7x66hc8vzq/Sadb++XHF74svOrg7Qw6A1ubWN7rlm3F8E6qoTT/LroLIHba/Im1udzUcD44nSHWTzOOfopaiKaVsbdAGLDO49SnLB8eQaU/4ZWOHjuNYk1WPNgpHeB51AYmv1kSEXyRayn4r4+G0xA2wDquL+9vdJvpBiYwaEZFhUsFXtQHUWO/jY733rLGwnXdxJdm5b9kf8Q3RZgAbi2r2vn7rrhuPIpZHAjQpL/UMUgYKWHORS1t/G1ZiiieGhryHAYNrY/dayyTRlznxgtJyL3z18LrbLeOkedWjWM9kpEcYuqqDzYH7ftrZsMMzHRtebnJPX+eC1fNPA9sr4wAMAdP54rOZ5msqIiQpEEJPdJJN7cyd+lXYKd0bi5zy6/VUKipbIwNawNslMHERCqssMUxQWRpAbgDkDb0gPOonUI1EseW33AUzK/ugSMDrbErEXELf1zIgkacaWYkiwHIADoKy6ib3Aw2Ddlhte7v6xcuwk+Ozp5YIoXsREdm6kWsAfZUkVKyOV0jf8uSilq3ywtid/jzVo8J/U4PuxXLV/wAy/wA11vZ/yzPJO1VFcXnnNsSkUet11AEaRbm3T2e2u2qZGRs1OF/yuEpYnyyaGG19/JIshnU9tIzAsSGkIFlXY2VfGw5mq9I9p1vJzz6enkrNdG4aIwLDIHU53PmunC0gOHUA8iQfxNb0BBhC07TaRUG/h9k34fEhZF7FmIaY6oXX0dzqkVug6/lVZkml44ZwTkEe5CtyRF0Z4wFw0WcDvjAIXPLMfGrNdywbENpj0gjvHaS55VrDMwONze7ji3U7repp5HNFm2s0XN+g2W2V4cz6x2i9kMQZCoU6jvddybWNvCswMMxOe7qJ2zutamQU+k6e8W2vfG1jhLIDGcZIlhbskAW211JNh7L3qdmj4kt8B9Cq7+J8I1/iTfzFvqkMOPjWWYlyVaYWjCghtlF9/A/pVdszGyPJOL7W32Vp9PI6KMBtiG73tbJP1XKbElZJZoe83aFCB1DqoVvcwrRz9L3SR73t7gW+qkbGHRshlwLA+oJuPYoi0RR4qMHkir13IBB/M0GmNsrAeQ9+f1R3ElkhkI5k+QvcfRdsHOAXOsyL/LWLsLaD0QW53v8AlW8bxcm9xp36eCimjJAGnSdeB18fRYyzHxrEFZy7di1rqLR2G63573/KsQTMEekm5t02WamnkdKXNbYahz/V4+izlrazhllICLGTHYHvMRpZWPSw6dazAdRjD9rY8TsQfL6pUDQJXR7k97Ow3BHn9E64XDhp2e4tCOzRVFgtwCb+PTlVyOMOlLv9cAdFQlkLYAz/AG7xPW2ydKtqiisoiiIrCK4+E/qcH3Yrja/5l/mu4oPlmeSdqqK4qGFd6vnaKIiiIoiKIiiIoiKIt4YWc2RWY+Cgk/gK1c9rRdxst2Mc82aLrvNl0yjU0UigcyyMB7yRWjZ4nGzXA+q3dTytF3MI9CktSqFFERREURFZRFERREVhFcfCf1OD7sVxtf8AMv8ANdxQfLM8k7VUVxUMK75fO0URFERREURFERRE+cKZCcXIQTaNLFz435KPM2qhX1gpmY3Oy9Ds+iNS/Ow3VhYbGRQXjVUiWM9+5AAFiQf/ACY25c6518UkvfJLidv50HVdKyWKHuNAaBv/ADqei45Jnj4qQMsTJAFI1NbvNceHhbl5+Vb1NIynZZzrv6dAtKWsfUP1NbZmfdNHGvC6FGnhGll3dQNmHiPAj86t9m9oODhFIbg7FU+1OzWFpljFiNwq+ro1zKKIiiIoiKIiiIrCK4+E/qcH3Yrja/5l/mu4oPlmeSdqqK4qGFd8vnaKIiiIoiKIiiIoie0zCbDwRdkxQSamLLzYq1re7b8aoGGOaV3EF7WFvML0BPLBC3hm17n2KQ4dnnnBLXd23LNpvtyv0uNqneGQxYGB4XVdhfNNk5PorHwucQYeJIkYMQ2gBzo5k73I3A5Xsb1zclLNO8yOFueMrqI6qGBgjabkYzj+funrHY6OLSJWChzpF+RPgen41RiikfcsF7ZV6WaOOwebXwqUxCaWYDkGI/A127DdoK4R4s4haVutEURFERREURFYRXHwn9Tg+7FcbX/Mv813FB8szyTtVRXFQ1d6vnZRWURREURFERRFvDEzEBVLE9FBJPsArVzg0XJstmtc42aLqbvw92uBCxN2jI5aMFdLC470bi+zV4QreHVaniwIsc3HgQugNDxKTSw3IJIxY+IPikP8PRB2xMlhIFHZ6j1JN7edrC1T9r8XhDTtzsq/Y3B4pL9+X/FZJiW+qw1WtewvbwvXNaja111GkXvbKimf4JsRiYI1DtHES8hI7vQhQTzawtz6161LK2GB7zYF2B1815FXC6adjBctbk9PJQXPois7gqi7+ijagvkT1bxr3qV2qIEEnxOFz1Y3TKRYDwGfqm+rKqooiKIiiIoiKwiuPhP6nB92K42v+Zf5ruKD5ZnknaqiuKM8TcJJibulo5fG2zf7vPzr06LtJ8Hddlv28l5Vd2YyfvNw77+arTH4GSFykilWHQ9R4jxFdNFMyVuphuFys0L4XaHixSepVEiiIoiKIu2ClCOrMGIBv3G0t7jY2qOVpc0gfUXUkTwx4cfobKwsizGGaQtB/MCUga9XeBA5a9Rt79jXO1UEsTLS6dPLl7LpqSeGV94tWrnz974/dOGIwwaeKfQodCUfTY6tWwF9u8PyuRVdkhETor4OR6e+CrD4wZWzacjB8b+2QnKXH2JGg90AtcjYNexPlsb1VbDcXvvsrTp7Ei22/qmvN827NP8AiS0IYkL2F2uP99u6beQ8jVunp9bv7PetvfH0VSoqeG2050g/65+qgXEebrOVEYkWNNgrsCPcoHd/E179HTOhBL7EnoucrapsxAZcNHIn+fumaryoooiKIiiLaOMsQqgkk2AG5PsrVzg0XKy1pcbDdT/hnggLaTE2J5iPoP8Ad4ny/Wufre1i7uQ+/wCF0lD2OG9+ffp+VN1Ftq8Ne+BZZoiKIkGbZVFiU0SrfwPVfMHpU9PUSQO1MKr1FNHO3S8KseIuGZcKb+nFfZwOXk3ga6ijr46gW2d0/C5Ot7OkpjfdvX8pjq8vPRWURREURLMO86IWjMqRnmyagpt4kbVA8QvdpdYnxtdWGGdjNTLgeF7Jcc0xaRRCzpFGQynQQpN7gk271V/h6Z0jjguO+VY+IqmRtFiGjIwuzZ/ixO5sdcqhTGUO4sbAKd+p/GtPgqbhAcm5vf8AdbmtquM42y7FrJsSLEOpjCysqndAGIU78x9k1aLoWnWSATzxlVQyd40AEgcs4SIip1WRWURREURL8nyiXEvpjW9vSY+ivtP+Kr1FTHA3U8+nVWaakkqHaWBWfw7w3FhRcd6QjdyN/YP7RXLVddJUHOB0XWUdBHTDGXdU91SV9FERREURFEWroCCCAQdiDyNZBINwsEAixUC4l4IteTDDbmYvl/aveou1v8Jvf8rna7sf/OD2/CgzKQbEWI2INe8DfIXPkWwVisrCKIpvluYpDl8Zd2GoTIIwLhy3K/hbn768KaB0tY4NG2k36W/K6CCdsVE0uO+oW63/AAtM1Ad8FGJHuyw3i+xpHNufPbwrMF2tmfpGNWed+ixOA50LNRzpxyt1Trn0TLiWkF1LYOWxHMFDzBHLYg1VpXAwBm9nj6q3VtInL9rsP0TdHiZOyxTzs0D3hJaLn6J08j1679asGNnEibENQ72D5qsHv4UjpTpPdyPooPevdXPIrKIrCKT8NcIPiLPJeOLmP7m9ngPOvLre02Q91mXfZevQ9lPn778N+6snA4NIUCRqFUdB+vma5mSV8jtTzcrqYomRN0sFglNaKRFERRFg0RZoiKIiiIoij/EnC0eKGodyXo4HPyYdfbXoUfaElPg5b0/C86t7OjqRfZ3X8qsc0y2TDvolWx6eBHiD1rp4KiOZuphXJ1FNJA7S8JJUygUmwmVPPhIQZQFEh0po5BnVGOq+5udhXlyVDYah1m5tk36C69eOmfNTMGrF8C3U2Of2Ty0eIjsjSi0KaxpgDPZHKr1uRbeqQdC/vNb+o2y6wyL9FeInj7pd+kX/AE3ODbqmnJMTNKmvtgpiZggKBgxlV3ZW35Hs6uVMcUbtOi+q182tYgC3uqVLLJI3VqtpuBi99QJN/ZOmFhxIe/bJqxESTNrjBACmxtv9lWB86qyOgLbaDZpLcH+bkK4xtSH31i7wDkcv+A3UFma7E3vck3ta9zzt09le80WAC515u4lZggZ2CopZibADmaw97WN1ONgssY57tLRcqw+GeClitJiLO/MJzVfb/cfyrnK3tV0nciwOvMrpqHslsfflyenIKZV469tFERREURFEWDRFmiIoiKIiiIoiSZjl0c6FJVDKfxHmD0NSwzPhdqYbFQzQMmbpeLhVlxJwpJhbst5Iv7uq+TD/ADXT0faLJ+6cO6fhcrW9mSU/eblvXp5rlgeIezgWLswSrX16rbaw5Frc7jnW8tFrlMmr0t4WUcVfw4hHp2538bpTNxX2hbtIiQyFDpkKm2ssN7dL286ib2doA0O2N9r8rKV3aesnU3cW3tzv0TdlObiBHXRqLG6nVbSQrruLd4Wc+HKrNRTGVzXXtbw8Qf2VanquC0t03v4+BH7pwxPFZfT/AEgNCPGtm+y6BbHbe1r1WZ2dpv3tyDtzBurL+09RF2bAjfkRb9k3ZHkUuKa0Yso9Jz6I/c+VWaqsjp23dv0VakopKl1m7cyrQyHIIsKtkF2I7zn0j+w8q5aqrJKh13bdF1lJRR0zbN36p2FVVcRREURFERREURYaiLNERREURFERREURYK350S11COJeCQ15MNYHmY+h/wBvgfL9K9yi7WLe5N7/AJXgV3Y4d34fb8KASRlSVYEEGxBFiPbXQNcHC4XOOaWmx3WtZWql3DXBjS2knukfML9pvlH515Fb2o2PuRZPXkF7dD2S6Tvy4HTmVY2GwyxqERQqjkByrm3vc92pxuV0zGNY3S0WC61qt0URFERREURFERRFhqIs0RFERREURFERREURFETJxDw5Fixc92QDZwN/Yf7hV2krpKc4yOio1lBHUjOHdU38N8HJAQ8tpJOm3dX2X5nzNWKztR83dZhv1KrUXZTIe9Jl30CldeUvXRREURFERREURFERREUR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5604" name="AutoShape 4" descr="data:image/jpeg;base64,/9j/4AAQSkZJRgABAQAAAQABAAD/2wCEAAkGBxQSEhUUExQWFRQWFBwWFxcUGBobGRocGBwYHxwXGh4YIiogGBslIBYhITEhJSkrLi4uGCAzODMsNygtLisBCgoKDg0OGxAQGzgmICY3NCwwLjQvNCw0Mi8tLDQsNDYtNSwyLCw3NywsLCw0NC8sLywsLCwsLCwsLCwsLCwsLP/AABEIAKAAoAMBEQACEQEDEQH/xAAcAAABBAMBAAAAAAAAAAAAAAAABAUGBwECAwj/xABAEAACAQIEAwQGCAUCBwEAAAABAgMAEQQFEiEGMUETIlFhMlRxgZPSFzRCc5GhsdEHFCNSwRVyJDM1U2Ki8Bb/xAAbAQEAAgMBAQAAAAAAAAAAAAAAAwQBAgYFB//EADQRAAEDAwIDBgUDBQEBAAAAAAEAAgMEESESMRNBUQUiYXGBkRQ0obHRMsHwFSNCUuHxYv/aAAwDAQACEQMRAD8AvGiLx4OIMcRf+dxPL/vy/NU5iutNdl1bN8xChji8WFPJjLNb8b1saZ4Go7eS0E7C7SCL9LrCZ1mB3GMxZHlLMf0NYFO47fZZdM1v6jb1Wn+v4717E/Hl+ateD4rbWtkzrMDe2MxZtztLMbe2x2rYU7jt9lq6Zrdzb1WwzfMemLxm3O0k23t32rPwr+h9ljjx9R7hBzfMfWsZ8Sb96z8LJ0PsVj4iPqPcLD5zmAFzi8WB4mWYD8zWDTPGT9lkTsJsCD6rK5vmJ3GLxhHiJJrfrQUrzsD7FDPGDYke4Wf9WzH1rGfEm/enwr+h9inxEf8AsPcIObZj61jPiTfvT4V/Q+xT4iP/AGHuFq+dZgvpYzFj2yzD9TWDTuG/2WWzMdsb+qI86zBvRxmLNuemWY/oaCnc7b7I6Zrdzb1WwzbMfWsZ8Sb96z8K/ofYrU1EY/yHuFqudZgTYYzFkjmBLMSPdesCncTYfZbGZoFyfqsnN8xHPFYwe2Sb96z8K/ofYrHxEfUe4Wf9WzH1rGfEm/enwr+h9isfER/7D3C5rxBjvXcSR9/L81aiLO63L16e/hzO0mWYR3ZnZoFLMxJYnxJO5NRPFnFSBSOtUXjDCuAUJGoCxIPW3SrzCAQSLqtICQQDa/NSzAZjJKJZZrLh9JAU8iegXx9texFPI8Okkwy234Xgz00URZFFmS97/lIuDcQwkZL90oWI8xbeoOzXu1lvKytdsRt4YfbNwL+Cj0fIeyvNC9c7qUZVPrgjSCVYpUYllbbXflvXq079UTWRO0uG46rwqqPRO58zC5pGCOSU5RiJjiJ1ksjdnqIHogjYN7Klp3y8Z4fg2UNXFAKeN0eRe3jbokWLzeZNEZkSQlw3aIdxuBpta3WoJKmVulhcCb3uFZio4X6pAwtAFrH7p+nEwnJYr/Lae9qt4b16DuKJiSe4vKZwDTgNB4t8WTXw7mzPMkSjTEiMAOdwD3Sb8jaqtHUl8gjbhov/AMV6vo2xwmV2XEj0xlJ8kzuSWaBWO4BDN1a4vuLbWtUVLVySyMDvH1U1bQRQwyOb4WHRb5rmcsQkBljkDsVUA96OxJ8Nz091bVFRJHqBcDc46ha0tLDMWkMLbZPQpdmv9aARneTsRMp8Svpfr+dT1H92EMO9tXsqtL/YqC8fp1aT67IyUdjBoGztC0xPht3f/vKlN/ah0jcguSsPHn1n9IcG/lJ8rxMr4MntgjCWwd+Vtjb33qOnkkfTk67G+5U1VFFHWAaLi2wXVpmGMgF/Siszi1pLb3HkP81uXOFSwdRk9VGGNdRyHocD/VJM2zKWISAyxyB2KhQe8m58vd7qhqKiSMOBcDf3CsUtLFKWEMLSMk8ileNxGKK4cwEktHd+Vr3Fi1+lSyPqSGcLpn6KvDHSB0om5HHl4Ji4oKHENotyGq3LV1qhXaOMdPr5r1ezNYpxr9PJek/4Zf8ASsF9wteS/wDUV6oUnrRZXjHBlQULC6i1wOo8KvsLQQXbKtIHFp0mx5KR4rO8M9rxOQqkKpI0C4528fOvSfVwP3acbDkvHioKqO9njOSeZ9U38P5hHAWZ1ZmI0jSRyPO96r0c8cJLnC5VuvppKgBrCAN8pun06joBCX7oO5t51VfpudOyuM1aRr35p0ixuGMcaSxMSl+8hAufA+Iq22aAsa17duiovgqhK58TxY8ilcHEEfaySSRtdxoAUiwTwPn51MytZrc9zd8eigk7Nk4bI43CwznquX+pYUIEWFwusMdxfboDz6CtePThoYGm17rb4WrLzI54vaySZ/jknkDorDbvaj1FrW8Kgq5mTP1NHmrNDTyU8ZY8g9LfVbcP5jHA5d1Zjay6SNvG962o52QuLnDKxX00lQwMYQBzusZZjYYZzJocoP8Ali4uPb41iCWKOXXY25JUwTTQCO4ud/8AiWNmmFtLphfVL6RJB5kk2vy59KmNRT2dZpyq4pKslmp4s3ZbT59FrheNHBi7veI3Q8x7a2dWR6mOaD3cei1Z2fLoex7h3s+qzDn8XaSu6OdY0CxGyW5e2ja2PW5zgc49Fh/Z0vDYxjh3c+q5wZphhD2JikKltR7w59N/YBWrainEfDLTbdbvpKozcYPF7W2W0efRCSM9mwSJdMYBF7nmT5WrIrIw9p04bstXdnTGNw1Aucbk/havmeGtLpicNLzLEHckm4vy5nlWDUU9nWablbCkqy5mp4s1bzcQIDEYkcdmNBDEWZDzHt2rLq1gLTGNsei1Z2bIQ8SuHezjkUz5lJEz3hUovgfHfl4Cqczo3OvGLBejTtmay0xuV6f/AIZf9KwX3C157/1FXQpPWiyqLX+BEwH12L4TfNUvFK00BZ+gif1yL4TfPWeKU0BH0ET+uRfCb56cYpoCPoJn9di+E3z04pTQEfQTP65F8JvnpxSmgI+gif1yL4TfPTilNAR9BM/rkXwm+enFKaAj6CJ/XIvhN89OKU0BH0Ez+uxfCb56cUpoCPoIn9ci+E3z04xTQEfQRP65F8JvnpxSmgI+gif1yL4TfPTjFNAR9BM/rkXwm+enFKaAj6CZ/XIvhN89OKU0I+gmf1yL4TfPTjFNAR9BE/rkXwm+enGKaAj6CZ/XYvhN89OMU0BH0ET+uRfCb56cYpoCt7hXKThMHBh2YOYowhYCwNutulRE3N1unWsIqUybKjiGKqyKQurvki4HO1h0rtqmoEDdRBPkuFpqYzuLQbLvFkDkRNdAsshjRiTa42HTkbbVG6sYC4WN2i5/ngpBRPIab4cbD+eK3xXDzIkj9rERE2lgpN9X9vLn+1YjrQ9zW6T3sjyW0lA5jXO1ju4PmuOYZOYey1SRkS2IKk2ANu8duX7Gt4aoS6rNOP5ZRzUhi03cO9/LrpjuHZYpo4W06pLaSL6dzbwrWKujkidINhutpaCSOVsR3Oy74vhaSNGftImCqWsrG5Cmxtt0O1Rx9oMe4N0kXx7qWTs17GF2oG2fZI4snZoDMHS2rRpudWo8ha3M1M6qDZeEQet+VlXbSl0PFDh0tzSs8LyB5UZ41MShmLE20n7Q25VF/UGFrXAE6sDzU/8ATZA5zXOA059ELww5eNBLCTKpdLMdwLeXX/BrB7QaGucWmzcFB2c4va0PHeFwkmXZOZ5WjR47qCbkmzAc9O3vqaaqETA9wOf5lQwUhmkLGuGEi7Ea9GpbatOr7PO2q/h1qfWdOq3pzVfT39N+dr8k8f8A5d+0dDJENEYkZiTp0nre3v8AeKpf1BugODTk29Ve/pzg8tLhgX9FpheGpXVWLRxlxdFkYKzeFh51s+vja4gAm25AuAtY+z5XNBJAvsCd1xGRuI5XYohhNnRidVzy2tbfpW/xbS9rQCdWx5fwLT4N+h7nG2ncc/4VzzbKjh9F3R9a6hoJO3Q7jr/itqepE17Ai2MrSppjBa5BvnCXnhZ+6BNAWddSLrsWB5WuKg/qLc3a6w3xsrP9Ndizxc5AvukmByGSTWTpjVG0s0p0gN/b5mpZayNlgLknIAzhQw0Uklye6Bgk4yuGZ5W8DAOBZhdWU3Vh4g9akgqGTC7eW45hRVFO+E2dz2PIq1+E/qcH3Yrk6/5l/muw7P8AlmeSdqqK4qVyDGdjiIpOgcX9h2P5Gu2qouLC5nguEpJuFO156qZwZnAkrxagYsOiPFuLFk1XAPUnXb3V4j4JnRtkt3nkg+Rt+F7zJ4WSOjv3WAEeYv8Ae6ZcmxJTBzuTE7tIraZSCTa+o6b3vc1eqWB1QxouABa4/Ko00hbTPebEk3sU5T4VJcRhnd4AkcQ1qrqBqUk6QL8rkVVbI6OGRrQbk4wdjzVl8bZZo3OIsBkXG45JFmkqYrDO4tHJFMzAPKrFtW7hdgbXtap4GugmDTkEAYFrW2vv6qCdzamAu2LSTk3vfe23okOfpbDYSzoSqMGCsCRqIYXA8qnpDeaXByRy6YVesFoIrEbW39V24KxUatIkxASyyi5t3ojcAX6n/FadpRvcGujGcj0dhb9lyRgubIcYPq03SjM83WTBayR28pEbi++lGZr28N6jgpnMqdAHcbkeZACknqmvpdd++7B9CSluERVxODYyRWjgsx7RdiL3H/sPzqCQl0MoDTk4wf5yViMBs8JLhhuc9P8A1JOH8pEEqO08JJSQMA4su1hvfe96mq6kzRlrWHcct1DR0whkDnPGQeeyYM1yvsAn9RHZgbiMghbW5kc73/KvQgqOKXd0gDrzXm1FNwQ3vAk9OSeMZimOXINUeskK1mGsxr6Ckc9iapRxj4w4Ntx0vzV6SV3wIyL7HObclnM8KmMYTLPEgKKHWQ2ZCosQB9oeFqQyPpWmJzCTc2I5rM0TKpwla8AWFweS7zY2PFNio1kCa1iEbSmwfsr3JPQmo2xSU4jeW3tquBy1Ld00dQZGB1rhtieen8po4pmQvGqMH7OFYyy8iRe9vEb1coWuDXOcLXJKp9oPaXNa030gBO2PywSfyxM8KLHEque0BIIJJsBzNVIqgs4gDCSSbYVyanD+GS8ANAvn7IzPFR48EJIsTJK7KJTpV1e3ev0YW5edII30Zu5uoEAY5EJPJHWizXaSCd8XB/8AE155IiQw4dHEhjLszr6IL27q+NrVapWvdI+ZwsDYAeXMqnVuYyJkLTqtck+fIKyOE/qcH3Yrm6/5h/muo7P+WZ5J2qoripfIsTGjHtIhLqAVQ3IEkbn3V2lVG97e461t/ZcNSyRscdbb32UjxuEw74iSLsQi4fXI/Z7F1VVsvkbnnXmxyTshbJquX2AvyN16ksUD5nM0WDLk25iyb8M0OLWRBAsLpG0iNGSfQ5q1+d/GrLxLTFri/UCQCD49FWYYaoOaGBpAuCPDqtuC8PDIJlmRSLLZiO8pc6dj4b3rXtJ8rNDoz1x1tlZ7MZE8PEox16XwleTZQkMUxnjV5bSFA42AhsCfYS35VFU1L5ZGCJ1m4vb/AOvwApqWlbFG8ytu7Nr/APz+SVz4XylZcO2uLUZXKRuFN0IU3YnotwB7zW1dUujmGl1tIuR1zt52WlBTNkhOtt9RsDbbG/ldcuF8tEyTxNHH2ilVDSDdSxKnrzFth41vXTmJ7JATY3wOdsrWggEjJIy0ahbJ5XwleBeCXF9iuGjCKrA61IYso9Ii/d3HKoZRNHT8QyG5tseR+6nhdDLU8MRiwB3HP9kx8QSJ3EEUUbqCXMLBla9tPsIt+dXqRrsuLiQdrixC86tc27WhoBG9tjdSWDLY5I4WbDxLC8BaWYd0o29iN/LlXmPnex7w2QlwNg3e4XrMgjexhdGA0tuXbWKTIIkw8ErYfDspjJkBOlzpIAKgnc+NSniPmfGJHA3xzHqohwmQskMbSLZ5HHRceG8oWXDEPFqaV2WOQKSU0qTqY8guoAfjW9ZUujn7rsNAJF988vRR0VK2SCzm3LiQDbbG59cJBg4Y4MP20sQld5DGqPcKuj0i1uZ8qsSOfNNwmO0gC5I3N+irRMjgh4r26iTYA7CyW5NiMPiMRAgwyJfWJAbkG9iCvUWsfxqCoZPDC9xkJ2ty91YppIJ52NEYG9/56Jt4gkWyJ2UKOLszQMGVgeQ62It41ZpGuuXaiR0IsVVrHNsG6QD1aUsxrwYMpEcOszaFaR3JBOoXslvRA8ahjE1SDIH6RcgAeHVTymGltGWBxsCSfHp0TjhMow6viEcDsuySVHYd+MSchfyvVaSpnLY3NPeuQRyNvyrMdLA10jXDu2BB5i/4TfnWB7DCqrxRiXtmjLgG5VQCGBv1vVmml41QXNcdNr28f+KtVQ8GnDS0ar2v4DP1U94T+pwfdivAr/mX+a6Hs/5ZnknaqiuKhkxyQESyAFEIJBJAPgNt+ddxUECM3NvFcFTNJlGlurwSscXCSZsXCApHpqAzb23BU77jpVOKKJ1Nw76gPcK9PLOyq4ltLj44P7JQOKFmhP8ALxRwrILOyAgsAeXe9EeVZp6dr7SF5dba61qal0eqIMDSd7JBlvFMMQlg0B2l/p6jrFiLnSCBYkEXrEzmSTN79iD03KzAySKF92XBHXl5JYv8So3kLPHrLoIO8sigf3Dl6THn4Wqm2KDSGMcRm+3Pl7K86Sp1F72A9236htzODzXFePon7BEUxiI2ABkUOdjpYm3euL+NSxthc593XLsZGxUUnxDWssywb0duPQ/VEn8RMPJ2oEIBn06mHac791htYd439tRx8IFn9wnTtjr+VJI2az/7YGrfvdM9eW6UP/EmDthIYB2ijs2YiTe9h3jbn5nxrXhRBpi4htfpsVtrmLhLwxe3+2490jxPEcOKtFFGsRhvdVDX7x66hc8vzq/Sadb++XHF74svOrg7Qw6A1ubWN7rlm3F8E6qoTT/LroLIHba/Im1udzUcD44nSHWTzOOfopaiKaVsbdAGLDO49SnLB8eQaU/4ZWOHjuNYk1WPNgpHeB51AYmv1kSEXyRayn4r4+G0xA2wDquL+9vdJvpBiYwaEZFhUsFXtQHUWO/jY733rLGwnXdxJdm5b9kf8Q3RZgAbi2r2vn7rrhuPIpZHAjQpL/UMUgYKWHORS1t/G1ZiiieGhryHAYNrY/dayyTRlznxgtJyL3z18LrbLeOkedWjWM9kpEcYuqqDzYH7ftrZsMMzHRtebnJPX+eC1fNPA9sr4wAMAdP54rOZ5msqIiQpEEJPdJJN7cyd+lXYKd0bi5zy6/VUKipbIwNawNslMHERCqssMUxQWRpAbgDkDb0gPOonUI1EseW33AUzK/ugSMDrbErEXELf1zIgkacaWYkiwHIADoKy6ib3Aw2Ddlhte7v6xcuwk+Ozp5YIoXsREdm6kWsAfZUkVKyOV0jf8uSilq3ywtid/jzVo8J/U4PuxXLV/wAy/wA11vZ/yzPJO1VFcXnnNsSkUet11AEaRbm3T2e2u2qZGRs1OF/yuEpYnyyaGG19/JIshnU9tIzAsSGkIFlXY2VfGw5mq9I9p1vJzz6enkrNdG4aIwLDIHU53PmunC0gOHUA8iQfxNb0BBhC07TaRUG/h9k34fEhZF7FmIaY6oXX0dzqkVug6/lVZkml44ZwTkEe5CtyRF0Z4wFw0WcDvjAIXPLMfGrNdywbENpj0gjvHaS55VrDMwONze7ji3U7repp5HNFm2s0XN+g2W2V4cz6x2i9kMQZCoU6jvddybWNvCswMMxOe7qJ2zutamQU+k6e8W2vfG1jhLIDGcZIlhbskAW211JNh7L3qdmj4kt8B9Cq7+J8I1/iTfzFvqkMOPjWWYlyVaYWjCghtlF9/A/pVdszGyPJOL7W32Vp9PI6KMBtiG73tbJP1XKbElZJZoe83aFCB1DqoVvcwrRz9L3SR73t7gW+qkbGHRshlwLA+oJuPYoi0RR4qMHkir13IBB/M0GmNsrAeQ9+f1R3ElkhkI5k+QvcfRdsHOAXOsyL/LWLsLaD0QW53v8AlW8bxcm9xp36eCimjJAGnSdeB18fRYyzHxrEFZy7di1rqLR2G63573/KsQTMEekm5t02WamnkdKXNbYahz/V4+izlrazhllICLGTHYHvMRpZWPSw6dazAdRjD9rY8TsQfL6pUDQJXR7k97Ow3BHn9E64XDhp2e4tCOzRVFgtwCb+PTlVyOMOlLv9cAdFQlkLYAz/AG7xPW2ydKtqiisoiiIrCK4+E/qcH3Yrja/5l/mu4oPlmeSdqqK4qGFd6vnaKIiiIoiKIiiIoiKIt4YWc2RWY+Cgk/gK1c9rRdxst2Mc82aLrvNl0yjU0UigcyyMB7yRWjZ4nGzXA+q3dTytF3MI9CktSqFFERREURFZRFERREVhFcfCf1OD7sVxtf8AMv8ANdxQfLM8k7VUVxUMK75fO0URFERREURFERRE+cKZCcXIQTaNLFz435KPM2qhX1gpmY3Oy9Ds+iNS/Ow3VhYbGRQXjVUiWM9+5AAFiQf/ACY25c6518UkvfJLidv50HVdKyWKHuNAaBv/ADqei45Jnj4qQMsTJAFI1NbvNceHhbl5+Vb1NIynZZzrv6dAtKWsfUP1NbZmfdNHGvC6FGnhGll3dQNmHiPAj86t9m9oODhFIbg7FU+1OzWFpljFiNwq+ro1zKKIiiIoiKIiiIrCK4+E/qcH3Yrja/5l/mu4oPlmeSdqqK4qGFd8vnaKIiiIoiKIiiIoie0zCbDwRdkxQSamLLzYq1re7b8aoGGOaV3EF7WFvML0BPLBC3hm17n2KQ4dnnnBLXd23LNpvtyv0uNqneGQxYGB4XVdhfNNk5PorHwucQYeJIkYMQ2gBzo5k73I3A5Xsb1zclLNO8yOFueMrqI6qGBgjabkYzj+funrHY6OLSJWChzpF+RPgen41RiikfcsF7ZV6WaOOwebXwqUxCaWYDkGI/A127DdoK4R4s4haVutEURFERREURFYRXHwn9Tg+7FcbX/Mv813FB8szyTtVRXFQ1d6vnZRWURREURFERRFvDEzEBVLE9FBJPsArVzg0XJstmtc42aLqbvw92uBCxN2jI5aMFdLC470bi+zV4QreHVaniwIsc3HgQugNDxKTSw3IJIxY+IPikP8PRB2xMlhIFHZ6j1JN7edrC1T9r8XhDTtzsq/Y3B4pL9+X/FZJiW+qw1WtewvbwvXNaja111GkXvbKimf4JsRiYI1DtHES8hI7vQhQTzawtz6161LK2GB7zYF2B1815FXC6adjBctbk9PJQXPois7gqi7+ijagvkT1bxr3qV2qIEEnxOFz1Y3TKRYDwGfqm+rKqooiKIiiIoiKwiuPhP6nB92K42v+Zf5ruKD5ZnknaqiuKM8TcJJibulo5fG2zf7vPzr06LtJ8Hddlv28l5Vd2YyfvNw77+arTH4GSFykilWHQ9R4jxFdNFMyVuphuFys0L4XaHixSepVEiiIoiKIu2ClCOrMGIBv3G0t7jY2qOVpc0gfUXUkTwx4cfobKwsizGGaQtB/MCUga9XeBA5a9Rt79jXO1UEsTLS6dPLl7LpqSeGV94tWrnz974/dOGIwwaeKfQodCUfTY6tWwF9u8PyuRVdkhETor4OR6e+CrD4wZWzacjB8b+2QnKXH2JGg90AtcjYNexPlsb1VbDcXvvsrTp7Ei22/qmvN827NP8AiS0IYkL2F2uP99u6beQ8jVunp9bv7PetvfH0VSoqeG2050g/65+qgXEebrOVEYkWNNgrsCPcoHd/E179HTOhBL7EnoucrapsxAZcNHIn+fumaryoooiKIiiLaOMsQqgkk2AG5PsrVzg0XKy1pcbDdT/hnggLaTE2J5iPoP8Ad4ny/Wufre1i7uQ+/wCF0lD2OG9+ffp+VN1Ftq8Ne+BZZoiKIkGbZVFiU0SrfwPVfMHpU9PUSQO1MKr1FNHO3S8KseIuGZcKb+nFfZwOXk3ga6ijr46gW2d0/C5Ot7OkpjfdvX8pjq8vPRWURREURLMO86IWjMqRnmyagpt4kbVA8QvdpdYnxtdWGGdjNTLgeF7Jcc0xaRRCzpFGQynQQpN7gk271V/h6Z0jjguO+VY+IqmRtFiGjIwuzZ/ixO5sdcqhTGUO4sbAKd+p/GtPgqbhAcm5vf8AdbmtquM42y7FrJsSLEOpjCysqndAGIU78x9k1aLoWnWSATzxlVQyd40AEgcs4SIip1WRWURREURL8nyiXEvpjW9vSY+ivtP+Kr1FTHA3U8+nVWaakkqHaWBWfw7w3FhRcd6QjdyN/YP7RXLVddJUHOB0XWUdBHTDGXdU91SV9FERREURFEWroCCCAQdiDyNZBINwsEAixUC4l4IteTDDbmYvl/aveou1v8Jvf8rna7sf/OD2/CgzKQbEWI2INe8DfIXPkWwVisrCKIpvluYpDl8Zd2GoTIIwLhy3K/hbn768KaB0tY4NG2k36W/K6CCdsVE0uO+oW63/AAtM1Ad8FGJHuyw3i+xpHNufPbwrMF2tmfpGNWed+ixOA50LNRzpxyt1Trn0TLiWkF1LYOWxHMFDzBHLYg1VpXAwBm9nj6q3VtInL9rsP0TdHiZOyxTzs0D3hJaLn6J08j1679asGNnEibENQ72D5qsHv4UjpTpPdyPooPevdXPIrKIrCKT8NcIPiLPJeOLmP7m9ngPOvLre02Q91mXfZevQ9lPn778N+6snA4NIUCRqFUdB+vma5mSV8jtTzcrqYomRN0sFglNaKRFERRFg0RZoiKIiiIoij/EnC0eKGodyXo4HPyYdfbXoUfaElPg5b0/C86t7OjqRfZ3X8qsc0y2TDvolWx6eBHiD1rp4KiOZuphXJ1FNJA7S8JJUygUmwmVPPhIQZQFEh0po5BnVGOq+5udhXlyVDYah1m5tk36C69eOmfNTMGrF8C3U2Of2Ty0eIjsjSi0KaxpgDPZHKr1uRbeqQdC/vNb+o2y6wyL9FeInj7pd+kX/AE3ODbqmnJMTNKmvtgpiZggKBgxlV3ZW35Hs6uVMcUbtOi+q182tYgC3uqVLLJI3VqtpuBi99QJN/ZOmFhxIe/bJqxESTNrjBACmxtv9lWB86qyOgLbaDZpLcH+bkK4xtSH31i7wDkcv+A3UFma7E3vck3ta9zzt09le80WAC515u4lZggZ2CopZibADmaw97WN1ONgssY57tLRcqw+GeClitJiLO/MJzVfb/cfyrnK3tV0nciwOvMrpqHslsfflyenIKZV469tFERREURFEWDRFmiIoiKIiiIoiSZjl0c6FJVDKfxHmD0NSwzPhdqYbFQzQMmbpeLhVlxJwpJhbst5Iv7uq+TD/ADXT0faLJ+6cO6fhcrW9mSU/eblvXp5rlgeIezgWLswSrX16rbaw5Frc7jnW8tFrlMmr0t4WUcVfw4hHp2538bpTNxX2hbtIiQyFDpkKm2ssN7dL286ib2doA0O2N9r8rKV3aesnU3cW3tzv0TdlObiBHXRqLG6nVbSQrruLd4Wc+HKrNRTGVzXXtbw8Qf2VanquC0t03v4+BH7pwxPFZfT/AEgNCPGtm+y6BbHbe1r1WZ2dpv3tyDtzBurL+09RF2bAjfkRb9k3ZHkUuKa0Yso9Jz6I/c+VWaqsjp23dv0VakopKl1m7cyrQyHIIsKtkF2I7zn0j+w8q5aqrJKh13bdF1lJRR0zbN36p2FVVcRREURFERREURYaiLNERREURFERREURYK350S11COJeCQ15MNYHmY+h/wBvgfL9K9yi7WLe5N7/AJXgV3Y4d34fb8KASRlSVYEEGxBFiPbXQNcHC4XOOaWmx3WtZWql3DXBjS2knukfML9pvlH515Fb2o2PuRZPXkF7dD2S6Tvy4HTmVY2GwyxqERQqjkByrm3vc92pxuV0zGNY3S0WC61qt0URFERREURFERRFhqIs0RFERREURFERREURFETJxDw5Fixc92QDZwN/Yf7hV2krpKc4yOio1lBHUjOHdU38N8HJAQ8tpJOm3dX2X5nzNWKztR83dZhv1KrUXZTIe9Jl30CldeUvXRREURFERREURFERREUR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5606" name="AutoShape 6" descr="data:image/jpeg;base64,/9j/4AAQSkZJRgABAQAAAQABAAD/2wCEAAkGBxQSEhUUExQWFRQWFBwWFxcUGBobGRocGBwYHxwXGh4YIiogGBslIBYhITEhJSkrLi4uGCAzODMsNygtLisBCgoKDg0OGxAQGzgmICY3NCwwLjQvNCw0Mi8tLDQsNDYtNSwyLCw3NywsLCw0NC8sLywsLCwsLCwsLCwsLCwsLP/AABEIAKAAoAMBEQACEQEDEQH/xAAcAAABBAMBAAAAAAAAAAAAAAAABAUGBwECAwj/xABAEAACAQIEAwQGCAUCBwEAAAABAgMAEQQFEiEGMUETIlFhMlRxgZPSFzRCc5GhsdEHFCNSwRVyJDM1U2Ki8Bb/xAAbAQEAAgMBAQAAAAAAAAAAAAAAAwQBAgYFB//EADQRAAEDAwIDBgUDBQEBAAAAAAEAAgMEESESMRNBUQUiYXGBkRQ0obHRMsHwFSNCUuHxYv/aAAwDAQACEQMRAD8AvGiLx4OIMcRf+dxPL/vy/NU5iutNdl1bN8xChji8WFPJjLNb8b1saZ4Go7eS0E7C7SCL9LrCZ1mB3GMxZHlLMf0NYFO47fZZdM1v6jb1Wn+v4717E/Hl+ateD4rbWtkzrMDe2MxZtztLMbe2x2rYU7jt9lq6Zrdzb1WwzfMemLxm3O0k23t32rPwr+h9ljjx9R7hBzfMfWsZ8Sb96z8LJ0PsVj4iPqPcLD5zmAFzi8WB4mWYD8zWDTPGT9lkTsJsCD6rK5vmJ3GLxhHiJJrfrQUrzsD7FDPGDYke4Wf9WzH1rGfEm/enwr+h9inxEf8AsPcIObZj61jPiTfvT4V/Q+xT4iP/AGHuFq+dZgvpYzFj2yzD9TWDTuG/2WWzMdsb+qI86zBvRxmLNuemWY/oaCnc7b7I6Zrdzb1WwzbMfWsZ8Sb96z8K/ofYrU1EY/yHuFqudZgTYYzFkjmBLMSPdesCncTYfZbGZoFyfqsnN8xHPFYwe2Sb96z8K/ofYrHxEfUe4Wf9WzH1rGfEm/enwr+h9isfER/7D3C5rxBjvXcSR9/L81aiLO63L16e/hzO0mWYR3ZnZoFLMxJYnxJO5NRPFnFSBSOtUXjDCuAUJGoCxIPW3SrzCAQSLqtICQQDa/NSzAZjJKJZZrLh9JAU8iegXx9texFPI8Okkwy234Xgz00URZFFmS97/lIuDcQwkZL90oWI8xbeoOzXu1lvKytdsRt4YfbNwL+Cj0fIeyvNC9c7qUZVPrgjSCVYpUYllbbXflvXq079UTWRO0uG46rwqqPRO58zC5pGCOSU5RiJjiJ1ksjdnqIHogjYN7Klp3y8Z4fg2UNXFAKeN0eRe3jbokWLzeZNEZkSQlw3aIdxuBpta3WoJKmVulhcCb3uFZio4X6pAwtAFrH7p+nEwnJYr/Lae9qt4b16DuKJiSe4vKZwDTgNB4t8WTXw7mzPMkSjTEiMAOdwD3Sb8jaqtHUl8gjbhov/AMV6vo2xwmV2XEj0xlJ8kzuSWaBWO4BDN1a4vuLbWtUVLVySyMDvH1U1bQRQwyOb4WHRb5rmcsQkBljkDsVUA96OxJ8Nz091bVFRJHqBcDc46ha0tLDMWkMLbZPQpdmv9aARneTsRMp8Svpfr+dT1H92EMO9tXsqtL/YqC8fp1aT67IyUdjBoGztC0xPht3f/vKlN/ah0jcguSsPHn1n9IcG/lJ8rxMr4MntgjCWwd+Vtjb33qOnkkfTk67G+5U1VFFHWAaLi2wXVpmGMgF/Siszi1pLb3HkP81uXOFSwdRk9VGGNdRyHocD/VJM2zKWISAyxyB2KhQe8m58vd7qhqKiSMOBcDf3CsUtLFKWEMLSMk8ileNxGKK4cwEktHd+Vr3Fi1+lSyPqSGcLpn6KvDHSB0om5HHl4Ji4oKHENotyGq3LV1qhXaOMdPr5r1ezNYpxr9PJek/4Zf8ASsF9wteS/wDUV6oUnrRZXjHBlQULC6i1wOo8KvsLQQXbKtIHFp0mx5KR4rO8M9rxOQqkKpI0C4528fOvSfVwP3acbDkvHioKqO9njOSeZ9U38P5hHAWZ1ZmI0jSRyPO96r0c8cJLnC5VuvppKgBrCAN8pun06joBCX7oO5t51VfpudOyuM1aRr35p0ixuGMcaSxMSl+8hAufA+Iq22aAsa17duiovgqhK58TxY8ilcHEEfaySSRtdxoAUiwTwPn51MytZrc9zd8eigk7Nk4bI43CwznquX+pYUIEWFwusMdxfboDz6CtePThoYGm17rb4WrLzI54vaySZ/jknkDorDbvaj1FrW8Kgq5mTP1NHmrNDTyU8ZY8g9LfVbcP5jHA5d1Zjay6SNvG962o52QuLnDKxX00lQwMYQBzusZZjYYZzJocoP8Ali4uPb41iCWKOXXY25JUwTTQCO4ud/8AiWNmmFtLphfVL6RJB5kk2vy59KmNRT2dZpyq4pKslmp4s3ZbT59FrheNHBi7veI3Q8x7a2dWR6mOaD3cei1Z2fLoex7h3s+qzDn8XaSu6OdY0CxGyW5e2ja2PW5zgc49Fh/Z0vDYxjh3c+q5wZphhD2JikKltR7w59N/YBWrainEfDLTbdbvpKozcYPF7W2W0efRCSM9mwSJdMYBF7nmT5WrIrIw9p04bstXdnTGNw1Aucbk/havmeGtLpicNLzLEHckm4vy5nlWDUU9nWablbCkqy5mp4s1bzcQIDEYkcdmNBDEWZDzHt2rLq1gLTGNsei1Z2bIQ8SuHezjkUz5lJEz3hUovgfHfl4Cqczo3OvGLBejTtmay0xuV6f/AIZf9KwX3C157/1FXQpPWiyqLX+BEwH12L4TfNUvFK00BZ+gif1yL4TfPWeKU0BH0ET+uRfCb56cYpoCPoJn9di+E3z04pTQEfQTP65F8JvnpxSmgI+gif1yL4TfPTilNAR9BM/rkXwm+enFKaAj6CJ/XIvhN89OKU0BH0Ez+uxfCb56cUpoCPoIn9ci+E3z04xTQEfQRP65F8JvnpxSmgI+gif1yL4TfPTjFNAR9BM/rkXwm+enFKaAj6CZ/XIvhN89OKU0I+gmf1yL4TfPTjFNAR9BE/rkXwm+enGKaAj6CZ/XYvhN89OMU0BH0ET+uRfCb56cYpoCt7hXKThMHBh2YOYowhYCwNutulRE3N1unWsIqUybKjiGKqyKQurvki4HO1h0rtqmoEDdRBPkuFpqYzuLQbLvFkDkRNdAsshjRiTa42HTkbbVG6sYC4WN2i5/ngpBRPIab4cbD+eK3xXDzIkj9rERE2lgpN9X9vLn+1YjrQ9zW6T3sjyW0lA5jXO1ju4PmuOYZOYey1SRkS2IKk2ANu8duX7Gt4aoS6rNOP5ZRzUhi03cO9/LrpjuHZYpo4W06pLaSL6dzbwrWKujkidINhutpaCSOVsR3Oy74vhaSNGftImCqWsrG5Cmxtt0O1Rx9oMe4N0kXx7qWTs17GF2oG2fZI4snZoDMHS2rRpudWo8ha3M1M6qDZeEQet+VlXbSl0PFDh0tzSs8LyB5UZ41MShmLE20n7Q25VF/UGFrXAE6sDzU/8ATZA5zXOA059ELww5eNBLCTKpdLMdwLeXX/BrB7QaGucWmzcFB2c4va0PHeFwkmXZOZ5WjR47qCbkmzAc9O3vqaaqETA9wOf5lQwUhmkLGuGEi7Ea9GpbatOr7PO2q/h1qfWdOq3pzVfT39N+dr8k8f8A5d+0dDJENEYkZiTp0nre3v8AeKpf1BugODTk29Ve/pzg8tLhgX9FpheGpXVWLRxlxdFkYKzeFh51s+vja4gAm25AuAtY+z5XNBJAvsCd1xGRuI5XYohhNnRidVzy2tbfpW/xbS9rQCdWx5fwLT4N+h7nG2ncc/4VzzbKjh9F3R9a6hoJO3Q7jr/itqepE17Ai2MrSppjBa5BvnCXnhZ+6BNAWddSLrsWB5WuKg/qLc3a6w3xsrP9Ndizxc5AvukmByGSTWTpjVG0s0p0gN/b5mpZayNlgLknIAzhQw0Uklye6Bgk4yuGZ5W8DAOBZhdWU3Vh4g9akgqGTC7eW45hRVFO+E2dz2PIq1+E/qcH3Yrk6/5l/muw7P8AlmeSdqqK4qVyDGdjiIpOgcX9h2P5Gu2qouLC5nguEpJuFO156qZwZnAkrxagYsOiPFuLFk1XAPUnXb3V4j4JnRtkt3nkg+Rt+F7zJ4WSOjv3WAEeYv8Ae6ZcmxJTBzuTE7tIraZSCTa+o6b3vc1eqWB1QxouABa4/Ko00hbTPebEk3sU5T4VJcRhnd4AkcQ1qrqBqUk6QL8rkVVbI6OGRrQbk4wdjzVl8bZZo3OIsBkXG45JFmkqYrDO4tHJFMzAPKrFtW7hdgbXtap4GugmDTkEAYFrW2vv6qCdzamAu2LSTk3vfe23okOfpbDYSzoSqMGCsCRqIYXA8qnpDeaXByRy6YVesFoIrEbW39V24KxUatIkxASyyi5t3ojcAX6n/FadpRvcGujGcj0dhb9lyRgubIcYPq03SjM83WTBayR28pEbi++lGZr28N6jgpnMqdAHcbkeZACknqmvpdd++7B9CSluERVxODYyRWjgsx7RdiL3H/sPzqCQl0MoDTk4wf5yViMBs8JLhhuc9P8A1JOH8pEEqO08JJSQMA4su1hvfe96mq6kzRlrWHcct1DR0whkDnPGQeeyYM1yvsAn9RHZgbiMghbW5kc73/KvQgqOKXd0gDrzXm1FNwQ3vAk9OSeMZimOXINUeskK1mGsxr6Ckc9iapRxj4w4Ntx0vzV6SV3wIyL7HObclnM8KmMYTLPEgKKHWQ2ZCosQB9oeFqQyPpWmJzCTc2I5rM0TKpwla8AWFweS7zY2PFNio1kCa1iEbSmwfsr3JPQmo2xSU4jeW3tquBy1Ld00dQZGB1rhtieen8po4pmQvGqMH7OFYyy8iRe9vEb1coWuDXOcLXJKp9oPaXNa030gBO2PywSfyxM8KLHEque0BIIJJsBzNVIqgs4gDCSSbYVyanD+GS8ANAvn7IzPFR48EJIsTJK7KJTpV1e3ev0YW5edII30Zu5uoEAY5EJPJHWizXaSCd8XB/8AE155IiQw4dHEhjLszr6IL27q+NrVapWvdI+ZwsDYAeXMqnVuYyJkLTqtck+fIKyOE/qcH3Yrm6/5h/muo7P+WZ5J2qoripfIsTGjHtIhLqAVQ3IEkbn3V2lVG97e461t/ZcNSyRscdbb32UjxuEw74iSLsQi4fXI/Z7F1VVsvkbnnXmxyTshbJquX2AvyN16ksUD5nM0WDLk25iyb8M0OLWRBAsLpG0iNGSfQ5q1+d/GrLxLTFri/UCQCD49FWYYaoOaGBpAuCPDqtuC8PDIJlmRSLLZiO8pc6dj4b3rXtJ8rNDoz1x1tlZ7MZE8PEox16XwleTZQkMUxnjV5bSFA42AhsCfYS35VFU1L5ZGCJ1m4vb/AOvwApqWlbFG8ytu7Nr/APz+SVz4XylZcO2uLUZXKRuFN0IU3YnotwB7zW1dUujmGl1tIuR1zt52WlBTNkhOtt9RsDbbG/ldcuF8tEyTxNHH2ilVDSDdSxKnrzFth41vXTmJ7JATY3wOdsrWggEjJIy0ahbJ5XwleBeCXF9iuGjCKrA61IYso9Ii/d3HKoZRNHT8QyG5tseR+6nhdDLU8MRiwB3HP9kx8QSJ3EEUUbqCXMLBla9tPsIt+dXqRrsuLiQdrixC86tc27WhoBG9tjdSWDLY5I4WbDxLC8BaWYd0o29iN/LlXmPnex7w2QlwNg3e4XrMgjexhdGA0tuXbWKTIIkw8ErYfDspjJkBOlzpIAKgnc+NSniPmfGJHA3xzHqohwmQskMbSLZ5HHRceG8oWXDEPFqaV2WOQKSU0qTqY8guoAfjW9ZUujn7rsNAJF988vRR0VK2SCzm3LiQDbbG59cJBg4Y4MP20sQld5DGqPcKuj0i1uZ8qsSOfNNwmO0gC5I3N+irRMjgh4r26iTYA7CyW5NiMPiMRAgwyJfWJAbkG9iCvUWsfxqCoZPDC9xkJ2ty91YppIJ52NEYG9/56Jt4gkWyJ2UKOLszQMGVgeQ62It41ZpGuuXaiR0IsVVrHNsG6QD1aUsxrwYMpEcOszaFaR3JBOoXslvRA8ahjE1SDIH6RcgAeHVTymGltGWBxsCSfHp0TjhMow6viEcDsuySVHYd+MSchfyvVaSpnLY3NPeuQRyNvyrMdLA10jXDu2BB5i/4TfnWB7DCqrxRiXtmjLgG5VQCGBv1vVmml41QXNcdNr28f+KtVQ8GnDS0ar2v4DP1U94T+pwfdivAr/mX+a6Hs/5ZnknaqiuKhkxyQESyAFEIJBJAPgNt+ddxUECM3NvFcFTNJlGlurwSscXCSZsXCApHpqAzb23BU77jpVOKKJ1Nw76gPcK9PLOyq4ltLj44P7JQOKFmhP8ALxRwrILOyAgsAeXe9EeVZp6dr7SF5dba61qal0eqIMDSd7JBlvFMMQlg0B2l/p6jrFiLnSCBYkEXrEzmSTN79iD03KzAySKF92XBHXl5JYv8So3kLPHrLoIO8sigf3Dl6THn4Wqm2KDSGMcRm+3Pl7K86Sp1F72A9236htzODzXFePon7BEUxiI2ABkUOdjpYm3euL+NSxthc593XLsZGxUUnxDWssywb0duPQ/VEn8RMPJ2oEIBn06mHac791htYd439tRx8IFn9wnTtjr+VJI2az/7YGrfvdM9eW6UP/EmDthIYB2ijs2YiTe9h3jbn5nxrXhRBpi4htfpsVtrmLhLwxe3+2490jxPEcOKtFFGsRhvdVDX7x66hc8vzq/Sadb++XHF74svOrg7Qw6A1ubWN7rlm3F8E6qoTT/LroLIHba/Im1udzUcD44nSHWTzOOfopaiKaVsbdAGLDO49SnLB8eQaU/4ZWOHjuNYk1WPNgpHeB51AYmv1kSEXyRayn4r4+G0xA2wDquL+9vdJvpBiYwaEZFhUsFXtQHUWO/jY733rLGwnXdxJdm5b9kf8Q3RZgAbi2r2vn7rrhuPIpZHAjQpL/UMUgYKWHORS1t/G1ZiiieGhryHAYNrY/dayyTRlznxgtJyL3z18LrbLeOkedWjWM9kpEcYuqqDzYH7ftrZsMMzHRtebnJPX+eC1fNPA9sr4wAMAdP54rOZ5msqIiQpEEJPdJJN7cyd+lXYKd0bi5zy6/VUKipbIwNawNslMHERCqssMUxQWRpAbgDkDb0gPOonUI1EseW33AUzK/ugSMDrbErEXELf1zIgkacaWYkiwHIADoKy6ib3Aw2Ddlhte7v6xcuwk+Ozp5YIoXsREdm6kWsAfZUkVKyOV0jf8uSilq3ywtid/jzVo8J/U4PuxXLV/wAy/wA11vZ/yzPJO1VFcXnnNsSkUet11AEaRbm3T2e2u2qZGRs1OF/yuEpYnyyaGG19/JIshnU9tIzAsSGkIFlXY2VfGw5mq9I9p1vJzz6enkrNdG4aIwLDIHU53PmunC0gOHUA8iQfxNb0BBhC07TaRUG/h9k34fEhZF7FmIaY6oXX0dzqkVug6/lVZkml44ZwTkEe5CtyRF0Z4wFw0WcDvjAIXPLMfGrNdywbENpj0gjvHaS55VrDMwONze7ji3U7repp5HNFm2s0XN+g2W2V4cz6x2i9kMQZCoU6jvddybWNvCswMMxOe7qJ2zutamQU+k6e8W2vfG1jhLIDGcZIlhbskAW211JNh7L3qdmj4kt8B9Cq7+J8I1/iTfzFvqkMOPjWWYlyVaYWjCghtlF9/A/pVdszGyPJOL7W32Vp9PI6KMBtiG73tbJP1XKbElZJZoe83aFCB1DqoVvcwrRz9L3SR73t7gW+qkbGHRshlwLA+oJuPYoi0RR4qMHkir13IBB/M0GmNsrAeQ9+f1R3ElkhkI5k+QvcfRdsHOAXOsyL/LWLsLaD0QW53v8AlW8bxcm9xp36eCimjJAGnSdeB18fRYyzHxrEFZy7di1rqLR2G63573/KsQTMEekm5t02WamnkdKXNbYahz/V4+izlrazhllICLGTHYHvMRpZWPSw6dazAdRjD9rY8TsQfL6pUDQJXR7k97Ow3BHn9E64XDhp2e4tCOzRVFgtwCb+PTlVyOMOlLv9cAdFQlkLYAz/AG7xPW2ydKtqiisoiiIrCK4+E/qcH3Yrja/5l/mu4oPlmeSdqqK4qGFd6vnaKIiiIoiKIiiIoiKIt4YWc2RWY+Cgk/gK1c9rRdxst2Mc82aLrvNl0yjU0UigcyyMB7yRWjZ4nGzXA+q3dTytF3MI9CktSqFFERREURFZRFERREVhFcfCf1OD7sVxtf8AMv8ANdxQfLM8k7VUVxUMK75fO0URFERREURFERRE+cKZCcXIQTaNLFz435KPM2qhX1gpmY3Oy9Ds+iNS/Ow3VhYbGRQXjVUiWM9+5AAFiQf/ACY25c6518UkvfJLidv50HVdKyWKHuNAaBv/ADqei45Jnj4qQMsTJAFI1NbvNceHhbl5+Vb1NIynZZzrv6dAtKWsfUP1NbZmfdNHGvC6FGnhGll3dQNmHiPAj86t9m9oODhFIbg7FU+1OzWFpljFiNwq+ro1zKKIiiIoiKIiiIrCK4+E/qcH3Yrja/5l/mu4oPlmeSdqqK4qGFd8vnaKIiiIoiKIiiIoie0zCbDwRdkxQSamLLzYq1re7b8aoGGOaV3EF7WFvML0BPLBC3hm17n2KQ4dnnnBLXd23LNpvtyv0uNqneGQxYGB4XVdhfNNk5PorHwucQYeJIkYMQ2gBzo5k73I3A5Xsb1zclLNO8yOFueMrqI6qGBgjabkYzj+funrHY6OLSJWChzpF+RPgen41RiikfcsF7ZV6WaOOwebXwqUxCaWYDkGI/A127DdoK4R4s4haVutEURFERREURFYRXHwn9Tg+7FcbX/Mv813FB8szyTtVRXFQ1d6vnZRWURREURFERRFvDEzEBVLE9FBJPsArVzg0XJstmtc42aLqbvw92uBCxN2jI5aMFdLC470bi+zV4QreHVaniwIsc3HgQugNDxKTSw3IJIxY+IPikP8PRB2xMlhIFHZ6j1JN7edrC1T9r8XhDTtzsq/Y3B4pL9+X/FZJiW+qw1WtewvbwvXNaja111GkXvbKimf4JsRiYI1DtHES8hI7vQhQTzawtz6161LK2GB7zYF2B1815FXC6adjBctbk9PJQXPois7gqi7+ijagvkT1bxr3qV2qIEEnxOFz1Y3TKRYDwGfqm+rKqooiKIiiIoiKwiuPhP6nB92K42v+Zf5ruKD5ZnknaqiuKM8TcJJibulo5fG2zf7vPzr06LtJ8Hddlv28l5Vd2YyfvNw77+arTH4GSFykilWHQ9R4jxFdNFMyVuphuFys0L4XaHixSepVEiiIoiKIu2ClCOrMGIBv3G0t7jY2qOVpc0gfUXUkTwx4cfobKwsizGGaQtB/MCUga9XeBA5a9Rt79jXO1UEsTLS6dPLl7LpqSeGV94tWrnz974/dOGIwwaeKfQodCUfTY6tWwF9u8PyuRVdkhETor4OR6e+CrD4wZWzacjB8b+2QnKXH2JGg90AtcjYNexPlsb1VbDcXvvsrTp7Ei22/qmvN827NP8AiS0IYkL2F2uP99u6beQ8jVunp9bv7PetvfH0VSoqeG2050g/65+qgXEebrOVEYkWNNgrsCPcoHd/E179HTOhBL7EnoucrapsxAZcNHIn+fumaryoooiKIiiLaOMsQqgkk2AG5PsrVzg0XKy1pcbDdT/hnggLaTE2J5iPoP8Ad4ny/Wufre1i7uQ+/wCF0lD2OG9+ffp+VN1Ftq8Ne+BZZoiKIkGbZVFiU0SrfwPVfMHpU9PUSQO1MKr1FNHO3S8KseIuGZcKb+nFfZwOXk3ga6ijr46gW2d0/C5Ot7OkpjfdvX8pjq8vPRWURREURLMO86IWjMqRnmyagpt4kbVA8QvdpdYnxtdWGGdjNTLgeF7Jcc0xaRRCzpFGQynQQpN7gk271V/h6Z0jjguO+VY+IqmRtFiGjIwuzZ/ixO5sdcqhTGUO4sbAKd+p/GtPgqbhAcm5vf8AdbmtquM42y7FrJsSLEOpjCysqndAGIU78x9k1aLoWnWSATzxlVQyd40AEgcs4SIip1WRWURREURL8nyiXEvpjW9vSY+ivtP+Kr1FTHA3U8+nVWaakkqHaWBWfw7w3FhRcd6QjdyN/YP7RXLVddJUHOB0XWUdBHTDGXdU91SV9FERREURFEWroCCCAQdiDyNZBINwsEAixUC4l4IteTDDbmYvl/aveou1v8Jvf8rna7sf/OD2/CgzKQbEWI2INe8DfIXPkWwVisrCKIpvluYpDl8Zd2GoTIIwLhy3K/hbn768KaB0tY4NG2k36W/K6CCdsVE0uO+oW63/AAtM1Ad8FGJHuyw3i+xpHNufPbwrMF2tmfpGNWed+ixOA50LNRzpxyt1Trn0TLiWkF1LYOWxHMFDzBHLYg1VpXAwBm9nj6q3VtInL9rsP0TdHiZOyxTzs0D3hJaLn6J08j1679asGNnEibENQ72D5qsHv4UjpTpPdyPooPevdXPIrKIrCKT8NcIPiLPJeOLmP7m9ngPOvLre02Q91mXfZevQ9lPn778N+6snA4NIUCRqFUdB+vma5mSV8jtTzcrqYomRN0sFglNaKRFERRFg0RZoiKIiiIoij/EnC0eKGodyXo4HPyYdfbXoUfaElPg5b0/C86t7OjqRfZ3X8qsc0y2TDvolWx6eBHiD1rp4KiOZuphXJ1FNJA7S8JJUygUmwmVPPhIQZQFEh0po5BnVGOq+5udhXlyVDYah1m5tk36C69eOmfNTMGrF8C3U2Of2Ty0eIjsjSi0KaxpgDPZHKr1uRbeqQdC/vNb+o2y6wyL9FeInj7pd+kX/AE3ODbqmnJMTNKmvtgpiZggKBgxlV3ZW35Hs6uVMcUbtOi+q182tYgC3uqVLLJI3VqtpuBi99QJN/ZOmFhxIe/bJqxESTNrjBACmxtv9lWB86qyOgLbaDZpLcH+bkK4xtSH31i7wDkcv+A3UFma7E3vck3ta9zzt09le80WAC515u4lZggZ2CopZibADmaw97WN1ONgssY57tLRcqw+GeClitJiLO/MJzVfb/cfyrnK3tV0nciwOvMrpqHslsfflyenIKZV469tFERREURFEWDRFmiIoiKIiiIoiSZjl0c6FJVDKfxHmD0NSwzPhdqYbFQzQMmbpeLhVlxJwpJhbst5Iv7uq+TD/ADXT0faLJ+6cO6fhcrW9mSU/eblvXp5rlgeIezgWLswSrX16rbaw5Frc7jnW8tFrlMmr0t4WUcVfw4hHp2538bpTNxX2hbtIiQyFDpkKm2ssN7dL286ib2doA0O2N9r8rKV3aesnU3cW3tzv0TdlObiBHXRqLG6nVbSQrruLd4Wc+HKrNRTGVzXXtbw8Qf2VanquC0t03v4+BH7pwxPFZfT/AEgNCPGtm+y6BbHbe1r1WZ2dpv3tyDtzBurL+09RF2bAjfkRb9k3ZHkUuKa0Yso9Jz6I/c+VWaqsjp23dv0VakopKl1m7cyrQyHIIsKtkF2I7zn0j+w8q5aqrJKh13bdF1lJRR0zbN36p2FVVcRREURFERREURYaiLNERREURFERREURYK350S11COJeCQ15MNYHmY+h/wBvgfL9K9yi7WLe5N7/AJXgV3Y4d34fb8KASRlSVYEEGxBFiPbXQNcHC4XOOaWmx3WtZWql3DXBjS2knukfML9pvlH515Fb2o2PuRZPXkF7dD2S6Tvy4HTmVY2GwyxqERQqjkByrm3vc92pxuV0zGNY3S0WC61qt0URFERREURFERRFhqIs0RFERREURFERREURFETJxDw5Fixc92QDZwN/Yf7hV2krpKc4yOio1lBHUjOHdU38N8HJAQ8tpJOm3dX2X5nzNWKztR83dZhv1KrUXZTIe9Jl30CldeUvXRREURFERREURFERREUR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5608" name="AutoShape 8" descr="Image result for peace one da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 name="TextBox 9"/>
          <p:cNvSpPr txBox="1"/>
          <p:nvPr/>
        </p:nvSpPr>
        <p:spPr>
          <a:xfrm>
            <a:off x="827584" y="332656"/>
            <a:ext cx="5256584" cy="2462213"/>
          </a:xfrm>
          <a:prstGeom prst="rect">
            <a:avLst/>
          </a:prstGeom>
          <a:noFill/>
        </p:spPr>
        <p:txBody>
          <a:bodyPr wrap="square" rtlCol="0">
            <a:spAutoFit/>
          </a:bodyPr>
          <a:lstStyle/>
          <a:p>
            <a:pPr>
              <a:buNone/>
            </a:pPr>
            <a:r>
              <a:rPr lang="en-GB" sz="2800" b="1">
                <a:latin typeface="Tahoma" pitchFamily="34" charset="0"/>
                <a:ea typeface="Tahoma" pitchFamily="34" charset="0"/>
                <a:cs typeface="Tahoma" pitchFamily="34" charset="0"/>
              </a:rPr>
              <a:t>Prayer Three</a:t>
            </a:r>
            <a:endParaRPr lang="en-GB" sz="2800"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The Sign of the Cross</a:t>
            </a:r>
          </a:p>
          <a:p>
            <a:pPr>
              <a:buNone/>
            </a:pPr>
            <a:endParaRPr lang="en-GB" b="1" dirty="0">
              <a:latin typeface="Tahoma" pitchFamily="34" charset="0"/>
              <a:ea typeface="Tahoma" pitchFamily="34" charset="0"/>
              <a:cs typeface="Tahoma" pitchFamily="34" charset="0"/>
            </a:endParaRPr>
          </a:p>
          <a:p>
            <a:pPr>
              <a:buNone/>
            </a:pPr>
            <a:r>
              <a:rPr lang="en-GB" b="1" dirty="0">
                <a:latin typeface="Tahoma" pitchFamily="34" charset="0"/>
                <a:ea typeface="Tahoma" pitchFamily="34" charset="0"/>
                <a:cs typeface="Tahoma" pitchFamily="34" charset="0"/>
              </a:rPr>
              <a:t>Let us remember that everything we do is </a:t>
            </a:r>
          </a:p>
          <a:p>
            <a:pPr>
              <a:buNone/>
            </a:pPr>
            <a:r>
              <a:rPr lang="en-GB" b="1" dirty="0">
                <a:latin typeface="Tahoma" pitchFamily="34" charset="0"/>
                <a:ea typeface="Tahoma" pitchFamily="34" charset="0"/>
                <a:cs typeface="Tahoma" pitchFamily="34" charset="0"/>
              </a:rPr>
              <a:t>in the name of the Father, and of</a:t>
            </a:r>
          </a:p>
          <a:p>
            <a:pPr>
              <a:buNone/>
            </a:pPr>
            <a:r>
              <a:rPr lang="en-GB" b="1" dirty="0">
                <a:latin typeface="Tahoma" pitchFamily="34" charset="0"/>
                <a:ea typeface="Tahoma" pitchFamily="34" charset="0"/>
                <a:cs typeface="Tahoma" pitchFamily="34" charset="0"/>
              </a:rPr>
              <a:t>the Son, and of the Holy Spirit. Amen</a:t>
            </a:r>
          </a:p>
          <a:p>
            <a:endParaRPr lang="en-GB" dirty="0"/>
          </a:p>
        </p:txBody>
      </p:sp>
      <p:sp>
        <p:nvSpPr>
          <p:cNvPr id="11" name="TextBox 10"/>
          <p:cNvSpPr txBox="1"/>
          <p:nvPr/>
        </p:nvSpPr>
        <p:spPr>
          <a:xfrm>
            <a:off x="5615608" y="2996952"/>
            <a:ext cx="3528392" cy="1323439"/>
          </a:xfrm>
          <a:prstGeom prst="rect">
            <a:avLst/>
          </a:prstGeom>
          <a:noFill/>
        </p:spPr>
        <p:txBody>
          <a:bodyPr wrap="square" rtlCol="0">
            <a:spAutoFit/>
          </a:bodyPr>
          <a:lstStyle/>
          <a:p>
            <a:r>
              <a:rPr lang="en-GB" sz="2000" b="1" i="1" dirty="0">
                <a:latin typeface="Tahoma" pitchFamily="34" charset="0"/>
                <a:ea typeface="Tahoma" pitchFamily="34" charset="0"/>
                <a:cs typeface="Tahoma" pitchFamily="34" charset="0"/>
              </a:rPr>
              <a:t>Reflection:</a:t>
            </a:r>
          </a:p>
          <a:p>
            <a:r>
              <a:rPr lang="en-GB" sz="2000" b="1" i="1" dirty="0">
                <a:latin typeface="Tahoma" pitchFamily="34" charset="0"/>
                <a:ea typeface="Tahoma" pitchFamily="34" charset="0"/>
                <a:cs typeface="Tahoma" pitchFamily="34" charset="0"/>
              </a:rPr>
              <a:t>We hear the word charity all of the time, but what does it really mean?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charity"/>
          <p:cNvPicPr>
            <a:picLocks noChangeAspect="1" noChangeArrowheads="1"/>
          </p:cNvPicPr>
          <p:nvPr/>
        </p:nvPicPr>
        <p:blipFill>
          <a:blip r:embed="rId2" cstate="print"/>
          <a:srcRect/>
          <a:stretch>
            <a:fillRect/>
          </a:stretch>
        </p:blipFill>
        <p:spPr bwMode="auto">
          <a:xfrm>
            <a:off x="1331640" y="3284984"/>
            <a:ext cx="6336704" cy="3933056"/>
          </a:xfrm>
          <a:prstGeom prst="rect">
            <a:avLst/>
          </a:prstGeom>
          <a:noFill/>
        </p:spPr>
      </p:pic>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67544" y="404664"/>
            <a:ext cx="8229600" cy="6120680"/>
          </a:xfrm>
        </p:spPr>
        <p:txBody>
          <a:bodyPr>
            <a:normAutofit/>
          </a:bodyPr>
          <a:lstStyle/>
          <a:p>
            <a:pPr>
              <a:buNone/>
            </a:pPr>
            <a:r>
              <a:rPr lang="en-GB" sz="2400" dirty="0">
                <a:latin typeface="Tahoma" pitchFamily="34" charset="0"/>
                <a:ea typeface="Tahoma" pitchFamily="34" charset="0"/>
                <a:cs typeface="Tahoma" pitchFamily="34" charset="0"/>
              </a:rPr>
              <a:t>We hear the word charity all of the time</a:t>
            </a:r>
            <a:r>
              <a:rPr lang="en-GB" sz="2400" i="1" dirty="0">
                <a:latin typeface="Tahoma" pitchFamily="34" charset="0"/>
                <a:ea typeface="Tahoma" pitchFamily="34" charset="0"/>
                <a:cs typeface="Tahoma" pitchFamily="34" charset="0"/>
              </a:rPr>
              <a:t>. </a:t>
            </a:r>
            <a:r>
              <a:rPr lang="en-GB" sz="2400" dirty="0">
                <a:latin typeface="Tahoma" pitchFamily="34" charset="0"/>
                <a:ea typeface="Tahoma" pitchFamily="34" charset="0"/>
                <a:cs typeface="Tahoma" pitchFamily="34" charset="0"/>
              </a:rPr>
              <a:t>Some of the time it’s used to describe organisations that organise efforts to help the disadvantaged, and other times perhaps, it’s used to describe our own generosity and selflessness.</a:t>
            </a:r>
          </a:p>
          <a:p>
            <a:pPr>
              <a:buNone/>
            </a:pPr>
            <a:r>
              <a:rPr lang="en-GB" sz="2400" dirty="0">
                <a:latin typeface="Tahoma" pitchFamily="34" charset="0"/>
                <a:ea typeface="Tahoma" pitchFamily="34" charset="0"/>
                <a:cs typeface="Tahoma" pitchFamily="34" charset="0"/>
              </a:rPr>
              <a:t>Originally though, the word charity simply meant </a:t>
            </a:r>
            <a:r>
              <a:rPr lang="en-GB" sz="2400" i="1" dirty="0">
                <a:latin typeface="Tahoma" pitchFamily="34" charset="0"/>
                <a:ea typeface="Tahoma" pitchFamily="34" charset="0"/>
                <a:cs typeface="Tahoma" pitchFamily="34" charset="0"/>
              </a:rPr>
              <a:t>love, or Christian love, as some suggest. </a:t>
            </a:r>
            <a:r>
              <a:rPr lang="en-GB" sz="2400" dirty="0">
                <a:latin typeface="Tahoma" pitchFamily="34" charset="0"/>
                <a:ea typeface="Tahoma" pitchFamily="34" charset="0"/>
                <a:cs typeface="Tahoma" pitchFamily="34" charset="0"/>
              </a:rPr>
              <a:t>It’s an interesting root. It reminds us that the heart of all good deeds; the heart of all giving is love. Love of God, love of creation, love of our neighbour.</a:t>
            </a:r>
          </a:p>
          <a:p>
            <a:pPr algn="ctr">
              <a:buNone/>
            </a:pPr>
            <a:r>
              <a:rPr lang="en-GB" sz="2800" b="1" dirty="0">
                <a:latin typeface="Tahoma" pitchFamily="34" charset="0"/>
                <a:ea typeface="Tahoma" pitchFamily="34" charset="0"/>
                <a:cs typeface="Tahoma" pitchFamily="34" charset="0"/>
              </a:rPr>
              <a:t>This week, have a think about what you really love</a:t>
            </a:r>
            <a:endParaRPr lang="en-GB" b="1" i="1" dirty="0">
              <a:solidFill>
                <a:schemeClr val="tx2">
                  <a:lumMod val="60000"/>
                  <a:lumOff val="40000"/>
                </a:schemeClr>
              </a:solidFill>
              <a:latin typeface="Tahoma" pitchFamily="34" charset="0"/>
              <a:ea typeface="Tahoma" pitchFamily="34" charset="0"/>
              <a:cs typeface="Tahoma" pitchFamily="34" charset="0"/>
            </a:endParaRPr>
          </a:p>
          <a:p>
            <a:pPr>
              <a:buNone/>
            </a:pPr>
            <a:endParaRPr lang="en-GB" sz="2800" b="1" i="1" dirty="0">
              <a:solidFill>
                <a:schemeClr val="tx2">
                  <a:lumMod val="60000"/>
                  <a:lumOff val="40000"/>
                </a:schemeClr>
              </a:solidFill>
              <a:latin typeface="Tahoma" pitchFamily="34" charset="0"/>
              <a:ea typeface="Tahoma" pitchFamily="34" charset="0"/>
              <a:cs typeface="Tahoma" pitchFamily="34" charset="0"/>
            </a:endParaRPr>
          </a:p>
          <a:p>
            <a:pPr>
              <a:buNone/>
            </a:pPr>
            <a:endParaRPr lang="en-GB" sz="2900" b="1" i="1" dirty="0">
              <a:solidFill>
                <a:schemeClr val="tx2">
                  <a:lumMod val="60000"/>
                  <a:lumOff val="40000"/>
                </a:schemeClr>
              </a:solidFill>
              <a:latin typeface="Tahoma" pitchFamily="34" charset="0"/>
              <a:ea typeface="Tahoma" pitchFamily="34" charset="0"/>
              <a:cs typeface="Tahoma" pitchFamily="34" charset="0"/>
            </a:endParaRPr>
          </a:p>
          <a:p>
            <a:pPr>
              <a:buNone/>
            </a:pPr>
            <a:endParaRPr lang="en-GB" sz="2900" b="1" i="1" dirty="0">
              <a:solidFill>
                <a:schemeClr val="tx2">
                  <a:lumMod val="60000"/>
                  <a:lumOff val="40000"/>
                </a:schemeClr>
              </a:solidFill>
              <a:latin typeface="Tahoma" pitchFamily="34" charset="0"/>
              <a:ea typeface="Tahoma" pitchFamily="34" charset="0"/>
              <a:cs typeface="Tahoma" pitchFamily="34" charset="0"/>
            </a:endParaRPr>
          </a:p>
          <a:p>
            <a:pPr>
              <a:buNone/>
            </a:pPr>
            <a:endParaRPr lang="en-GB" sz="2900" b="1" i="1" dirty="0">
              <a:solidFill>
                <a:schemeClr val="tx2">
                  <a:lumMod val="60000"/>
                  <a:lumOff val="40000"/>
                </a:schemeClr>
              </a:solidFill>
              <a:latin typeface="Tahoma" pitchFamily="34" charset="0"/>
              <a:ea typeface="Tahoma" pitchFamily="34" charset="0"/>
              <a:cs typeface="Tahoma" pitchFamily="34" charset="0"/>
            </a:endParaRPr>
          </a:p>
          <a:p>
            <a:endParaRPr lang="en-GB" b="1" dirty="0">
              <a:solidFill>
                <a:schemeClr val="tx2">
                  <a:lumMod val="60000"/>
                  <a:lumOff val="40000"/>
                </a:schemeClr>
              </a:solidFill>
              <a:latin typeface="Tahoma" pitchFamily="34" charset="0"/>
              <a:ea typeface="Tahoma" pitchFamily="34" charset="0"/>
              <a:cs typeface="Tahoma" pitchFamily="34" charset="0"/>
            </a:endParaRPr>
          </a:p>
          <a:p>
            <a:pPr>
              <a:buNone/>
            </a:pPr>
            <a:endParaRPr lang="en-GB" b="1" dirty="0">
              <a:solidFill>
                <a:schemeClr val="tx2">
                  <a:lumMod val="60000"/>
                  <a:lumOff val="40000"/>
                </a:schemeClr>
              </a:solidFill>
              <a:latin typeface="Tahoma" pitchFamily="34" charset="0"/>
              <a:ea typeface="Tahoma" pitchFamily="34" charset="0"/>
              <a:cs typeface="Tahoma" pitchFamily="34" charset="0"/>
            </a:endParaRPr>
          </a:p>
          <a:p>
            <a:endParaRPr lang="en-GB" b="1" dirty="0">
              <a:solidFill>
                <a:schemeClr val="tx2">
                  <a:lumMod val="60000"/>
                  <a:lumOff val="40000"/>
                </a:schemeClr>
              </a:solidFill>
              <a:latin typeface="Tahoma" pitchFamily="34" charset="0"/>
              <a:ea typeface="Tahoma" pitchFamily="34" charset="0"/>
              <a:cs typeface="Tahoma"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charity"/>
          <p:cNvPicPr>
            <a:picLocks noChangeAspect="1" noChangeArrowheads="1"/>
          </p:cNvPicPr>
          <p:nvPr/>
        </p:nvPicPr>
        <p:blipFill>
          <a:blip r:embed="rId2" cstate="print"/>
          <a:srcRect/>
          <a:stretch>
            <a:fillRect/>
          </a:stretch>
        </p:blipFill>
        <p:spPr bwMode="auto">
          <a:xfrm>
            <a:off x="1331640" y="3284984"/>
            <a:ext cx="6336704" cy="3933056"/>
          </a:xfrm>
          <a:prstGeom prst="rect">
            <a:avLst/>
          </a:prstGeom>
          <a:noFill/>
        </p:spPr>
      </p:pic>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
        <p:nvSpPr>
          <p:cNvPr id="6" name="TextBox 5"/>
          <p:cNvSpPr txBox="1"/>
          <p:nvPr/>
        </p:nvSpPr>
        <p:spPr>
          <a:xfrm>
            <a:off x="1655168" y="260648"/>
            <a:ext cx="6229200" cy="4339650"/>
          </a:xfrm>
          <a:prstGeom prst="rect">
            <a:avLst/>
          </a:prstGeom>
          <a:noFill/>
        </p:spPr>
        <p:txBody>
          <a:bodyPr wrap="square" rtlCol="0">
            <a:spAutoFit/>
          </a:bodyPr>
          <a:lstStyle/>
          <a:p>
            <a:pPr>
              <a:buNone/>
            </a:pPr>
            <a:r>
              <a:rPr lang="en-GB" sz="2800" b="1" dirty="0">
                <a:latin typeface="Tahoma" pitchFamily="34" charset="0"/>
                <a:ea typeface="Tahoma" pitchFamily="34" charset="0"/>
                <a:cs typeface="Tahoma" pitchFamily="34" charset="0"/>
              </a:rPr>
              <a:t>Final Prayer</a:t>
            </a:r>
          </a:p>
          <a:p>
            <a:pPr>
              <a:buNone/>
            </a:pPr>
            <a:endParaRPr lang="en-GB" sz="28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LOVING FATHER...</a:t>
            </a:r>
          </a:p>
          <a:p>
            <a:r>
              <a:rPr lang="en-GB" sz="2000" b="1" dirty="0">
                <a:latin typeface="Tahoma" pitchFamily="34" charset="0"/>
                <a:ea typeface="Tahoma" pitchFamily="34" charset="0"/>
                <a:cs typeface="Tahoma" pitchFamily="34" charset="0"/>
              </a:rPr>
              <a:t>We can only love others because you first loved us, and that love stays at the heart of every good action your children perform.</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Help us always to be filled with your love and help that love to cast out any darkness and worries in our lives.</a:t>
            </a:r>
          </a:p>
          <a:p>
            <a:endParaRPr lang="en-GB" sz="2000" b="1" dirty="0">
              <a:latin typeface="Tahoma" pitchFamily="34" charset="0"/>
              <a:ea typeface="Tahoma" pitchFamily="34" charset="0"/>
              <a:cs typeface="Tahoma" pitchFamily="34" charset="0"/>
            </a:endParaRPr>
          </a:p>
          <a:p>
            <a:r>
              <a:rPr lang="en-GB" sz="2000" b="1" dirty="0">
                <a:latin typeface="Tahoma" pitchFamily="34" charset="0"/>
                <a:ea typeface="Tahoma" pitchFamily="34" charset="0"/>
                <a:cs typeface="Tahoma" pitchFamily="34" charset="0"/>
              </a:rPr>
              <a:t>IN THE NAME OF THE FATHER, AND OF THE SON, AND OF THE HOLY SPIRIT. AMEN.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for it is in giving that we receive"/>
          <p:cNvPicPr>
            <a:picLocks noChangeAspect="1" noChangeArrowheads="1"/>
          </p:cNvPicPr>
          <p:nvPr/>
        </p:nvPicPr>
        <p:blipFill>
          <a:blip r:embed="rId2" cstate="print"/>
          <a:srcRect b="11340"/>
          <a:stretch>
            <a:fillRect/>
          </a:stretch>
        </p:blipFill>
        <p:spPr bwMode="auto">
          <a:xfrm>
            <a:off x="467544" y="-819472"/>
            <a:ext cx="8136904" cy="7214142"/>
          </a:xfrm>
          <a:prstGeom prst="rect">
            <a:avLst/>
          </a:prstGeom>
          <a:noFill/>
        </p:spPr>
      </p:pic>
      <p:sp>
        <p:nvSpPr>
          <p:cNvPr id="2" name="TextBox 1"/>
          <p:cNvSpPr txBox="1"/>
          <p:nvPr/>
        </p:nvSpPr>
        <p:spPr>
          <a:xfrm>
            <a:off x="0" y="0"/>
            <a:ext cx="8604448"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 name="TextBox 12"/>
          <p:cNvSpPr txBox="1"/>
          <p:nvPr/>
        </p:nvSpPr>
        <p:spPr>
          <a:xfrm>
            <a:off x="683568" y="6021288"/>
            <a:ext cx="7848872" cy="461665"/>
          </a:xfrm>
          <a:prstGeom prst="rect">
            <a:avLst/>
          </a:prstGeom>
          <a:noFill/>
        </p:spPr>
        <p:txBody>
          <a:bodyPr wrap="square" rtlCol="0">
            <a:spAutoFit/>
          </a:bodyPr>
          <a:lstStyle/>
          <a:p>
            <a:pPr algn="ctr"/>
            <a:r>
              <a:rPr lang="en-GB" b="1" i="1" dirty="0">
                <a:latin typeface="Tahoma" pitchFamily="34" charset="0"/>
                <a:ea typeface="Tahoma" pitchFamily="34" charset="0"/>
                <a:cs typeface="Tahoma" pitchFamily="34" charset="0"/>
              </a:rPr>
              <a:t>Next weeks theme: </a:t>
            </a:r>
            <a:r>
              <a:rPr lang="en-GB" sz="2400" b="1" i="1" dirty="0">
                <a:latin typeface="Tahoma" pitchFamily="34" charset="0"/>
                <a:ea typeface="Tahoma" pitchFamily="34" charset="0"/>
                <a:cs typeface="Tahoma" pitchFamily="34" charset="0"/>
              </a:rPr>
              <a:t> Faith</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1851</TotalTime>
  <Words>1293</Words>
  <Application>Microsoft Office PowerPoint</Application>
  <PresentationFormat>On-screen Show (4:3)</PresentationFormat>
  <Paragraphs>105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Tahoma</vt:lpstr>
      <vt:lpstr>Office Theme</vt:lpstr>
      <vt:lpstr>Prayer Resources                         Week 5                       Monday 26th Sept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157</cp:revision>
  <dcterms:created xsi:type="dcterms:W3CDTF">2015-01-07T12:22:51Z</dcterms:created>
  <dcterms:modified xsi:type="dcterms:W3CDTF">2025-09-23T16:08:32Z</dcterms:modified>
</cp:coreProperties>
</file>