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9" r:id="rId3"/>
    <p:sldId id="288" r:id="rId4"/>
    <p:sldId id="273" r:id="rId5"/>
    <p:sldId id="274" r:id="rId6"/>
    <p:sldId id="275" r:id="rId7"/>
    <p:sldId id="276" r:id="rId8"/>
    <p:sldId id="285" r:id="rId9"/>
    <p:sldId id="286" r:id="rId10"/>
    <p:sldId id="283" r:id="rId11"/>
    <p:sldId id="282" r:id="rId12"/>
    <p:sldId id="284" r:id="rId13"/>
    <p:sldId id="281" r:id="rId1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6D54"/>
    <a:srgbClr val="556F56"/>
    <a:srgbClr val="4E544E"/>
    <a:srgbClr val="7A847A"/>
    <a:srgbClr val="00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24" autoAdjust="0"/>
  </p:normalViewPr>
  <p:slideViewPr>
    <p:cSldViewPr>
      <p:cViewPr varScale="1">
        <p:scale>
          <a:sx n="81" d="100"/>
          <a:sy n="81" d="100"/>
        </p:scale>
        <p:origin x="1517"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EACA1-6AFC-4069-8A0D-7C22BF8320B5}" type="datetimeFigureOut">
              <a:rPr lang="en-GB" smtClean="0"/>
              <a:pPr/>
              <a:t>28/01/2026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5EE93-329A-425D-B059-44829F2B386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2000" dirty="0">
                <a:latin typeface="Tahoma" pitchFamily="34" charset="0"/>
                <a:ea typeface="Tahoma" pitchFamily="34" charset="0"/>
                <a:cs typeface="Tahoma" pitchFamily="34" charset="0"/>
              </a:rPr>
              <a:t>Prayer Resources	                        Week 20                   Monday 2</a:t>
            </a:r>
            <a:r>
              <a:rPr lang="en-GB" sz="2000" baseline="30000" dirty="0">
                <a:latin typeface="Tahoma" pitchFamily="34" charset="0"/>
                <a:ea typeface="Tahoma" pitchFamily="34" charset="0"/>
                <a:cs typeface="Tahoma" pitchFamily="34" charset="0"/>
              </a:rPr>
              <a:t>nd</a:t>
            </a:r>
            <a:r>
              <a:rPr lang="en-GB" sz="2000" dirty="0">
                <a:latin typeface="Tahoma" pitchFamily="34" charset="0"/>
                <a:ea typeface="Tahoma" pitchFamily="34" charset="0"/>
                <a:cs typeface="Tahoma" pitchFamily="34" charset="0"/>
              </a:rPr>
              <a:t> February </a:t>
            </a:r>
            <a:br>
              <a:rPr lang="en-GB" dirty="0"/>
            </a:b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0" name="AutoShape 2"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2" name="AutoShape 4"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4" name="AutoShape 6"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6" name="AutoShape 8"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8" name="AutoShape 10"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300" name="AutoShape 12"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 name="Picture 2" descr="Image result for jo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5" y="1988840"/>
            <a:ext cx="5472608" cy="3365868"/>
          </a:xfrm>
          <a:prstGeom prst="rect">
            <a:avLst/>
          </a:prstGeom>
          <a:noFill/>
          <a:extLst>
            <a:ext uri="{909E8E84-426E-40DD-AFC4-6F175D3DCCD1}">
              <a14:hiddenFill xmlns:a14="http://schemas.microsoft.com/office/drawing/2010/main">
                <a:solidFill>
                  <a:srgbClr val="FFFFFF"/>
                </a:solidFill>
              </a14:hiddenFill>
            </a:ext>
          </a:extLst>
        </p:spPr>
      </p:pic>
      <p:pic>
        <p:nvPicPr>
          <p:cNvPr id="14" name="Content Placeholder 9">
            <a:extLst>
              <a:ext uri="{FF2B5EF4-FFF2-40B4-BE49-F238E27FC236}">
                <a16:creationId xmlns:a16="http://schemas.microsoft.com/office/drawing/2014/main" id="{C5C86A4D-0E14-4930-949D-C459E5A535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1583668" y="5475945"/>
            <a:ext cx="6120680" cy="13820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Image result for bible background"/>
          <p:cNvPicPr>
            <a:picLocks noChangeAspect="1" noChangeArrowheads="1"/>
          </p:cNvPicPr>
          <p:nvPr/>
        </p:nvPicPr>
        <p:blipFill>
          <a:blip r:embed="rId2" cstate="print">
            <a:duotone>
              <a:prstClr val="black"/>
              <a:schemeClr val="accent3">
                <a:tint val="45000"/>
                <a:satMod val="400000"/>
              </a:schemeClr>
            </a:duotone>
            <a:lum bright="-20000"/>
          </a:blip>
          <a:srcRect/>
          <a:stretch>
            <a:fillRect/>
          </a:stretch>
        </p:blipFill>
        <p:spPr bwMode="auto">
          <a:xfrm>
            <a:off x="0" y="0"/>
            <a:ext cx="9155779" cy="6858000"/>
          </a:xfrm>
          <a:prstGeom prst="rect">
            <a:avLst/>
          </a:prstGeom>
          <a:noFill/>
        </p:spPr>
      </p:pic>
      <p:sp>
        <p:nvSpPr>
          <p:cNvPr id="5" name="Rectangle 4">
            <a:extLst>
              <a:ext uri="{FF2B5EF4-FFF2-40B4-BE49-F238E27FC236}">
                <a16:creationId xmlns:a16="http://schemas.microsoft.com/office/drawing/2014/main" id="{A01D8B99-2C9A-461B-BBF2-42DFB2412EFE}"/>
              </a:ext>
            </a:extLst>
          </p:cNvPr>
          <p:cNvSpPr/>
          <p:nvPr/>
        </p:nvSpPr>
        <p:spPr>
          <a:xfrm>
            <a:off x="395536" y="-24534"/>
            <a:ext cx="8291264" cy="5632311"/>
          </a:xfrm>
          <a:prstGeom prst="rect">
            <a:avLst/>
          </a:prstGeom>
        </p:spPr>
        <p:txBody>
          <a:bodyPr wrap="square">
            <a:spAutoFit/>
          </a:bodyPr>
          <a:lstStyle/>
          <a:p>
            <a:r>
              <a:rPr lang="en-GB" b="1" dirty="0">
                <a:solidFill>
                  <a:schemeClr val="bg1"/>
                </a:solidFill>
              </a:rPr>
              <a:t>Gospel for the feast of the Presentation of the Lord:</a:t>
            </a:r>
          </a:p>
          <a:p>
            <a:pPr algn="r"/>
            <a:r>
              <a:rPr lang="en-GB" b="1" dirty="0">
                <a:solidFill>
                  <a:schemeClr val="bg1"/>
                </a:solidFill>
              </a:rPr>
              <a:t>Luke 2:22-40</a:t>
            </a:r>
          </a:p>
          <a:p>
            <a:pPr marR="10000" algn="just"/>
            <a:r>
              <a:rPr lang="en-GB" b="1" dirty="0">
                <a:solidFill>
                  <a:schemeClr val="bg1"/>
                </a:solidFill>
              </a:rPr>
              <a:t>When the time came for their purification according to the Law of Moses, the parents of Jesus brought him up to Jerusalem to present him to the Lord (as it is written in the Law of the Lord, ‘Every male who first opens the womb shall be called holy to the Lord’) and to offer a sacrifice according to what is said in the Law of the Lord, ‘a pair of turtle-doves, or two young pigeons’.</a:t>
            </a:r>
          </a:p>
          <a:p>
            <a:pPr marR="10000" algn="just"/>
            <a:r>
              <a:rPr lang="en-GB" b="1" dirty="0">
                <a:solidFill>
                  <a:schemeClr val="bg1"/>
                </a:solidFill>
              </a:rPr>
              <a:t>Now there was a man in Jerusalem, whose name was Simeon, and this man was righteous and devout, waiting for the consolation of Israel, and the Holy Spirit was upon him. And it had been revealed to him by the Holy Spirit that he would not see death before he had seen the Lord’s Christ. And he came in the Spirit into the Temple, and when the parents brought in the child Jesus, to do for him according to the custom of the Law, he took him up in his arms and blessed God and said,</a:t>
            </a:r>
          </a:p>
          <a:p>
            <a:pPr marR="10000" algn="just"/>
            <a:r>
              <a:rPr lang="en-GB" b="1" dirty="0">
                <a:solidFill>
                  <a:schemeClr val="bg1"/>
                </a:solidFill>
              </a:rPr>
              <a:t>‘Lord, now you are letting your servant depart in peace,</a:t>
            </a:r>
          </a:p>
          <a:p>
            <a:pPr marR="10000" algn="just"/>
            <a:r>
              <a:rPr lang="en-GB" b="1" dirty="0">
                <a:solidFill>
                  <a:schemeClr val="bg1"/>
                </a:solidFill>
              </a:rPr>
              <a:t>according to your word;</a:t>
            </a:r>
          </a:p>
          <a:p>
            <a:pPr marR="10000" algn="just"/>
            <a:r>
              <a:rPr lang="en-GB" b="1" dirty="0">
                <a:solidFill>
                  <a:schemeClr val="bg1"/>
                </a:solidFill>
              </a:rPr>
              <a:t>for my eyes have seen your salvation</a:t>
            </a:r>
          </a:p>
          <a:p>
            <a:pPr marR="10000" algn="just"/>
            <a:r>
              <a:rPr lang="en-GB" b="1" dirty="0">
                <a:solidFill>
                  <a:schemeClr val="bg1"/>
                </a:solidFill>
              </a:rPr>
              <a:t>that you have prepared in the presence of all peoples,</a:t>
            </a:r>
          </a:p>
          <a:p>
            <a:pPr marR="10000" algn="just"/>
            <a:r>
              <a:rPr lang="en-GB" b="1" dirty="0">
                <a:solidFill>
                  <a:schemeClr val="bg1"/>
                </a:solidFill>
              </a:rPr>
              <a:t>a light for revelation to the Gentiles,</a:t>
            </a:r>
          </a:p>
          <a:p>
            <a:pPr marR="10000" algn="just"/>
            <a:r>
              <a:rPr lang="en-GB" b="1" dirty="0">
                <a:solidFill>
                  <a:schemeClr val="bg1"/>
                </a:solidFill>
              </a:rPr>
              <a:t>and for glory to your people Israel.’</a:t>
            </a:r>
          </a:p>
          <a:p>
            <a:pPr marR="10000" algn="just"/>
            <a:r>
              <a:rPr lang="en-GB" b="1" dirty="0">
                <a:solidFill>
                  <a:schemeClr val="bg1"/>
                </a:solidFill>
              </a:rPr>
              <a:t>...Continued…</a:t>
            </a:r>
          </a:p>
        </p:txBody>
      </p:sp>
    </p:spTree>
    <p:extLst>
      <p:ext uri="{BB962C8B-B14F-4D97-AF65-F5344CB8AC3E}">
        <p14:creationId xmlns:p14="http://schemas.microsoft.com/office/powerpoint/2010/main" val="177992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Image result for bible background"/>
          <p:cNvPicPr>
            <a:picLocks noChangeAspect="1" noChangeArrowheads="1"/>
          </p:cNvPicPr>
          <p:nvPr/>
        </p:nvPicPr>
        <p:blipFill>
          <a:blip r:embed="rId2" cstate="print">
            <a:duotone>
              <a:prstClr val="black"/>
              <a:schemeClr val="accent3">
                <a:tint val="45000"/>
                <a:satMod val="400000"/>
              </a:schemeClr>
            </a:duotone>
            <a:lum bright="-20000"/>
          </a:blip>
          <a:srcRect/>
          <a:stretch>
            <a:fillRect/>
          </a:stretch>
        </p:blipFill>
        <p:spPr bwMode="auto">
          <a:xfrm>
            <a:off x="0" y="22754"/>
            <a:ext cx="9155779" cy="6858000"/>
          </a:xfrm>
          <a:prstGeom prst="rect">
            <a:avLst/>
          </a:prstGeom>
          <a:noFill/>
        </p:spPr>
      </p:pic>
      <p:sp>
        <p:nvSpPr>
          <p:cNvPr id="5" name="Rectangle 4">
            <a:extLst>
              <a:ext uri="{FF2B5EF4-FFF2-40B4-BE49-F238E27FC236}">
                <a16:creationId xmlns:a16="http://schemas.microsoft.com/office/drawing/2014/main" id="{A01D8B99-2C9A-461B-BBF2-42DFB2412EFE}"/>
              </a:ext>
            </a:extLst>
          </p:cNvPr>
          <p:cNvSpPr/>
          <p:nvPr/>
        </p:nvSpPr>
        <p:spPr>
          <a:xfrm>
            <a:off x="395536" y="404664"/>
            <a:ext cx="8291264" cy="4801314"/>
          </a:xfrm>
          <a:prstGeom prst="rect">
            <a:avLst/>
          </a:prstGeom>
        </p:spPr>
        <p:txBody>
          <a:bodyPr wrap="square">
            <a:spAutoFit/>
          </a:bodyPr>
          <a:lstStyle/>
          <a:p>
            <a:pPr marR="10000" algn="just"/>
            <a:endParaRPr lang="en-GB" b="1" dirty="0">
              <a:solidFill>
                <a:schemeClr val="bg1"/>
              </a:solidFill>
            </a:endParaRPr>
          </a:p>
          <a:p>
            <a:pPr marR="10000" algn="just"/>
            <a:r>
              <a:rPr lang="en-GB" b="1" dirty="0">
                <a:solidFill>
                  <a:schemeClr val="bg1"/>
                </a:solidFill>
              </a:rPr>
              <a:t>….Continued…</a:t>
            </a:r>
          </a:p>
          <a:p>
            <a:pPr marR="10000" algn="just"/>
            <a:endParaRPr lang="en-GB" b="1" dirty="0">
              <a:solidFill>
                <a:schemeClr val="bg1"/>
              </a:solidFill>
            </a:endParaRPr>
          </a:p>
          <a:p>
            <a:pPr marR="10000" algn="just"/>
            <a:r>
              <a:rPr lang="en-GB" b="1" dirty="0">
                <a:solidFill>
                  <a:schemeClr val="bg1"/>
                </a:solidFill>
              </a:rPr>
              <a:t>And his father and his mother marvelled at what was said about him. And Simeon blessed them and said to Mary his mother, ‘Behold, this child is appointed for the fall and rising of many in Israel, and for a sign that is opposed — and a sword will pierce through your own soul also — so that thoughts from many hearts may be revealed.’</a:t>
            </a:r>
          </a:p>
          <a:p>
            <a:pPr marR="10000" algn="just"/>
            <a:r>
              <a:rPr lang="en-GB" b="1" dirty="0">
                <a:solidFill>
                  <a:schemeClr val="bg1"/>
                </a:solidFill>
              </a:rPr>
              <a:t>And there was a prophetess, Anna, the daughter of Phanuel, of the tribe of Asher. She was advanced in years, having lived with her husband seven years from when she was a virgin, and then as a widow until she was eighty-four. She did not depart from the Temple, worshipping with fasting and prayer night and day. And coming up at that very hour she began to give thanks to God and to speak of him to all who were waiting for the redemption of Jerusalem.</a:t>
            </a:r>
          </a:p>
          <a:p>
            <a:pPr marR="10000" algn="just"/>
            <a:r>
              <a:rPr lang="en-GB" b="1" dirty="0">
                <a:solidFill>
                  <a:schemeClr val="bg1"/>
                </a:solidFill>
              </a:rPr>
              <a:t>And when they had performed everything according to the Law of the Lord, they returned into Galilee, to their own town of Nazareth. And the child grew and became strong, filled with wisdom. And the favour of God was upon him.</a:t>
            </a:r>
          </a:p>
          <a:p>
            <a:pPr marR="10000" algn="just"/>
            <a:endParaRPr lang="en-GB" b="1" dirty="0">
              <a:solidFill>
                <a:schemeClr val="bg1"/>
              </a:solidFill>
            </a:endParaRPr>
          </a:p>
        </p:txBody>
      </p:sp>
      <p:sp>
        <p:nvSpPr>
          <p:cNvPr id="7" name="Rectangle 6">
            <a:extLst>
              <a:ext uri="{FF2B5EF4-FFF2-40B4-BE49-F238E27FC236}">
                <a16:creationId xmlns:a16="http://schemas.microsoft.com/office/drawing/2014/main" id="{38B7DA41-45D5-490E-B534-8D2813C822DC}"/>
              </a:ext>
            </a:extLst>
          </p:cNvPr>
          <p:cNvSpPr/>
          <p:nvPr/>
        </p:nvSpPr>
        <p:spPr>
          <a:xfrm>
            <a:off x="1331640" y="5373568"/>
            <a:ext cx="7056784" cy="646331"/>
          </a:xfrm>
          <a:prstGeom prst="rect">
            <a:avLst/>
          </a:prstGeom>
        </p:spPr>
        <p:txBody>
          <a:bodyPr wrap="square">
            <a:spAutoFit/>
          </a:bodyPr>
          <a:lstStyle/>
          <a:p>
            <a:r>
              <a:rPr lang="en-GB" sz="3600" b="1" dirty="0">
                <a:solidFill>
                  <a:schemeClr val="bg1"/>
                </a:solidFill>
                <a:latin typeface="Tahoma" pitchFamily="34" charset="0"/>
                <a:ea typeface="Tahoma" pitchFamily="34" charset="0"/>
                <a:cs typeface="Tahoma" pitchFamily="34" charset="0"/>
              </a:rPr>
              <a:t>This is the Gospel of the Lord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619672" y="260648"/>
            <a:ext cx="5832648" cy="3016210"/>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One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3419872" y="3573016"/>
            <a:ext cx="5328592" cy="1231106"/>
          </a:xfrm>
          <a:prstGeom prst="rect">
            <a:avLst/>
          </a:prstGeom>
          <a:noFill/>
        </p:spPr>
        <p:txBody>
          <a:bodyPr wrap="square" rtlCol="0">
            <a:spAutoFit/>
          </a:bodyPr>
          <a:lstStyle/>
          <a:p>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Have you ever noticed how some</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Christians seem to see their faith as a</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chore rather than as something joyful?</a:t>
            </a:r>
            <a:endPar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2699792" y="834392"/>
            <a:ext cx="7488832" cy="5078313"/>
          </a:xfrm>
          <a:prstGeom prst="rect">
            <a:avLst/>
          </a:prstGeom>
          <a:noFill/>
        </p:spPr>
        <p:txBody>
          <a:bodyPr wrap="square" rtlCol="0">
            <a:spAutoFit/>
          </a:bodyPr>
          <a:lstStyle/>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Some people, for instance, talk about</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having </a:t>
            </a:r>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to go to Mass rather than </a:t>
            </a:r>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getting</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to go to Mass; they talk about the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things that their faith stops them from</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doing, rather than the things it helps</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them to do; they seem to see it as a</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sort of a contract that binds them,</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rather than a loving relationship that</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frees them to be who they really are.</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Our theme this week is JOY. We chose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this theme because this week we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celebrate the Feast of the Presentation</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of the Lord, recalling something that</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happened to Jesus when he was still a</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baby. It caused a lot of joy at the time,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and it still does today, over two thousand </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years later</a:t>
            </a:r>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835696" y="404664"/>
            <a:ext cx="6408712" cy="5139869"/>
          </a:xfrm>
          <a:prstGeom prst="rect">
            <a:avLst/>
          </a:prstGeom>
          <a:noFill/>
        </p:spPr>
        <p:txBody>
          <a:bodyPr wrap="square" rtlCol="0">
            <a:spAutoFit/>
          </a:bodyPr>
          <a:lstStyle/>
          <a:p>
            <a:pPr>
              <a:buNone/>
            </a:pPr>
            <a:r>
              <a:rPr lang="en-GB" sz="3600" b="1" dirty="0">
                <a:solidFill>
                  <a:schemeClr val="bg1"/>
                </a:solidFill>
                <a:latin typeface="Tahoma" panose="020B0604030504040204" pitchFamily="34" charset="0"/>
                <a:ea typeface="Tahoma" panose="020B0604030504040204" pitchFamily="34" charset="0"/>
                <a:cs typeface="Tahoma" panose="020B0604030504040204" pitchFamily="34" charset="0"/>
              </a:rPr>
              <a:t>Final Prayer</a:t>
            </a:r>
          </a:p>
          <a:p>
            <a:pPr>
              <a:buNone/>
            </a:pPr>
            <a:endParaRPr lang="en-GB"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LOVING FATHER...</a:t>
            </a:r>
          </a:p>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You love us, you created us, and you fill us with light and life. Help us to always be joyful, and help our faith to be something that lights us up rather than weighs us down.</a:t>
            </a:r>
          </a:p>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 AND OF THE HOLY SPIRIT. AMEN.</a:t>
            </a:r>
            <a:endParaRPr lang="en-GB"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3" name="TextBox 2"/>
          <p:cNvSpPr txBox="1"/>
          <p:nvPr/>
        </p:nvSpPr>
        <p:spPr>
          <a:xfrm>
            <a:off x="323528" y="692696"/>
            <a:ext cx="26804741" cy="3077766"/>
          </a:xfrm>
          <a:prstGeom prst="rect">
            <a:avLst/>
          </a:prstGeom>
          <a:noFill/>
        </p:spPr>
        <p:txBody>
          <a:bodyPr wrap="square" rtlCol="0">
            <a:spAutoFit/>
          </a:bodyPr>
          <a:lstStyle/>
          <a:p>
            <a:pPr>
              <a:buNone/>
            </a:pPr>
            <a:r>
              <a:rPr lang="en-GB" sz="2400" b="1" dirty="0">
                <a:solidFill>
                  <a:schemeClr val="bg1"/>
                </a:solidFill>
                <a:latin typeface="Tahoma" pitchFamily="34" charset="0"/>
                <a:ea typeface="Tahoma" pitchFamily="34" charset="0"/>
                <a:cs typeface="Tahoma" pitchFamily="34" charset="0"/>
              </a:rPr>
              <a:t>Prayer  Two</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The Sign of the Cross</a:t>
            </a:r>
          </a:p>
          <a:p>
            <a:pPr>
              <a:buNone/>
            </a:pPr>
            <a:endParaRPr lang="en-GB" sz="1600"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Let us remember that everything we do is </a:t>
            </a:r>
          </a:p>
          <a:p>
            <a:pPr>
              <a:buNone/>
            </a:pPr>
            <a:r>
              <a:rPr lang="en-GB" sz="1600" b="1" dirty="0">
                <a:solidFill>
                  <a:schemeClr val="bg1"/>
                </a:solidFill>
                <a:latin typeface="Tahoma" pitchFamily="34" charset="0"/>
                <a:ea typeface="Tahoma" pitchFamily="34" charset="0"/>
                <a:cs typeface="Tahoma" pitchFamily="34" charset="0"/>
              </a:rPr>
              <a:t>In the name of the Father, and of</a:t>
            </a:r>
          </a:p>
          <a:p>
            <a:pPr>
              <a:buNone/>
            </a:pPr>
            <a:r>
              <a:rPr lang="en-GB" sz="1600"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p:txBody>
      </p:sp>
      <p:sp>
        <p:nvSpPr>
          <p:cNvPr id="4" name="TextBox 3"/>
          <p:cNvSpPr txBox="1"/>
          <p:nvPr/>
        </p:nvSpPr>
        <p:spPr>
          <a:xfrm>
            <a:off x="2339752" y="4077072"/>
            <a:ext cx="6804248" cy="677108"/>
          </a:xfrm>
          <a:prstGeom prst="rect">
            <a:avLst/>
          </a:prstGeom>
          <a:noFill/>
        </p:spPr>
        <p:txBody>
          <a:bodyPr wrap="square" rtlCol="0">
            <a:spAutoFit/>
          </a:bodyPr>
          <a:lstStyle/>
          <a:p>
            <a:pPr>
              <a:buNone/>
            </a:pPr>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 </a:t>
            </a:r>
          </a:p>
          <a:p>
            <a:pPr>
              <a:buNone/>
            </a:pPr>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What have you got to be happy about?</a:t>
            </a:r>
            <a:endPar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467544" y="260648"/>
            <a:ext cx="6624736" cy="5355312"/>
          </a:xfrm>
          <a:prstGeom prst="rect">
            <a:avLst/>
          </a:prstGeom>
          <a:noFill/>
        </p:spPr>
        <p:txBody>
          <a:bodyPr wrap="square" rtlCol="0">
            <a:spAutoFit/>
          </a:bodyPr>
          <a:lstStyle/>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Most of us have times when we list all of the difficult things in our lives and forget to list any of the good things.</a:t>
            </a:r>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Chances are though, that if you stop and think about it, the good things in your life probably far outweigh the bad ones. Take some time today to stop and think about your life. Think about the people who love you. Think about your friends. Think about your family. Next, think about the opportunities you have and the things you are able to do, and finally, think about the stories you hear about how much people suffer in other parts of the world. Those stories that you just take for granted as something you don’t have to experience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yourself.</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Thanks for the things in your life that you are grateful for.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251520" y="0"/>
            <a:ext cx="5904656" cy="4770537"/>
          </a:xfrm>
          <a:prstGeom prst="rect">
            <a:avLst/>
          </a:prstGeom>
          <a:noFill/>
        </p:spPr>
        <p:txBody>
          <a:bodyPr wrap="square" rtlCol="0">
            <a:spAutoFit/>
          </a:bodyPr>
          <a:lstStyle/>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6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400" b="1" dirty="0">
                <a:solidFill>
                  <a:schemeClr val="bg1"/>
                </a:solidFill>
                <a:latin typeface="Tahoma" pitchFamily="34" charset="0"/>
                <a:ea typeface="Tahoma" pitchFamily="34" charset="0"/>
                <a:cs typeface="Tahoma" pitchFamily="34" charset="0"/>
              </a:rPr>
              <a:t>Final Prayer:</a:t>
            </a:r>
          </a:p>
          <a:p>
            <a:endParaRPr lang="en-GB" sz="24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LOVING FATHER...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Help us to look at our lives with gratitude for the things you have given us and with honesty to change the things that aren’t quite so good. By doing this, may we come closer to you and closer to one another.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AND OF THE HOLY SPIRIT. AMEM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1026" name="Picture 2" descr="Image result for joy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112"/>
            <a:ext cx="9144000" cy="687111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75656" y="404664"/>
            <a:ext cx="5040560" cy="2462213"/>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Prayer Three</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The Sign of the Cross</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Let us remember that everything we do is </a:t>
            </a:r>
          </a:p>
          <a:p>
            <a:pPr>
              <a:buNone/>
            </a:pPr>
            <a:r>
              <a:rPr lang="en-GB" b="1" dirty="0">
                <a:latin typeface="Tahoma" pitchFamily="34" charset="0"/>
                <a:ea typeface="Tahoma" pitchFamily="34" charset="0"/>
                <a:cs typeface="Tahoma" pitchFamily="34" charset="0"/>
              </a:rPr>
              <a:t>In the name of the Father, and of</a:t>
            </a:r>
          </a:p>
          <a:p>
            <a:pPr>
              <a:buNone/>
            </a:pPr>
            <a:r>
              <a:rPr lang="en-GB" b="1" dirty="0">
                <a:latin typeface="Tahoma" pitchFamily="34" charset="0"/>
                <a:ea typeface="Tahoma" pitchFamily="34" charset="0"/>
                <a:cs typeface="Tahoma" pitchFamily="34" charset="0"/>
              </a:rPr>
              <a:t>the Son, and of the Holy Spirit. Amen</a:t>
            </a:r>
          </a:p>
          <a:p>
            <a:endParaRPr lang="en-GB" dirty="0"/>
          </a:p>
        </p:txBody>
      </p:sp>
      <p:sp>
        <p:nvSpPr>
          <p:cNvPr id="4" name="TextBox 3"/>
          <p:cNvSpPr txBox="1"/>
          <p:nvPr/>
        </p:nvSpPr>
        <p:spPr>
          <a:xfrm>
            <a:off x="2699792" y="4365104"/>
            <a:ext cx="5328592" cy="954107"/>
          </a:xfrm>
          <a:prstGeom prst="rect">
            <a:avLst/>
          </a:prstGeom>
          <a:noFill/>
        </p:spPr>
        <p:txBody>
          <a:bodyPr wrap="square" rtlCol="0">
            <a:spAutoFit/>
          </a:bodyPr>
          <a:lstStyle/>
          <a:p>
            <a:r>
              <a:rPr lang="en-GB" sz="2800" b="1" i="1" dirty="0">
                <a:latin typeface="Tahoma" panose="020B0604030504040204" pitchFamily="34" charset="0"/>
                <a:ea typeface="Tahoma" panose="020B0604030504040204" pitchFamily="34" charset="0"/>
                <a:cs typeface="Tahoma" panose="020B0604030504040204" pitchFamily="34" charset="0"/>
              </a:rPr>
              <a:t>Reflection: How do we Bring joy to others?</a:t>
            </a:r>
          </a:p>
        </p:txBody>
      </p:sp>
      <p:sp>
        <p:nvSpPr>
          <p:cNvPr id="4098" name="AutoShape 2" descr="Image result for corner stone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4" name="Picture 2" descr="Image result for joy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112"/>
            <a:ext cx="9144000" cy="687111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7624" y="116632"/>
            <a:ext cx="7344816" cy="3970318"/>
          </a:xfrm>
          <a:prstGeom prst="rect">
            <a:avLst/>
          </a:prstGeom>
          <a:noFill/>
        </p:spPr>
        <p:txBody>
          <a:bodyPr wrap="square" rtlCol="0">
            <a:spAutoFit/>
          </a:bodyPr>
          <a:lstStyle/>
          <a:p>
            <a:r>
              <a:rPr lang="en-GB" b="1" dirty="0">
                <a:latin typeface="Tahoma" panose="020B0604030504040204" pitchFamily="34" charset="0"/>
                <a:ea typeface="Tahoma" panose="020B0604030504040204" pitchFamily="34" charset="0"/>
                <a:cs typeface="Tahoma" panose="020B0604030504040204" pitchFamily="34" charset="0"/>
              </a:rPr>
              <a:t>Have you ever heard the word contagious? We might talk about a disease being contagious, or about excitement being</a:t>
            </a:r>
          </a:p>
          <a:p>
            <a:r>
              <a:rPr lang="en-GB" b="1" dirty="0">
                <a:latin typeface="Tahoma" panose="020B0604030504040204" pitchFamily="34" charset="0"/>
                <a:ea typeface="Tahoma" panose="020B0604030504040204" pitchFamily="34" charset="0"/>
                <a:cs typeface="Tahoma" panose="020B0604030504040204" pitchFamily="34" charset="0"/>
              </a:rPr>
              <a:t>contagious, or even about fear or worry.</a:t>
            </a:r>
          </a:p>
          <a:p>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If something is contagious it means that it’s easy to pick up from another person. It means too, that it’s easy to pass on to other people as well.</a:t>
            </a:r>
          </a:p>
          <a:p>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Our theme this week is joy. Joy is definitely something that’s contagious. As Christians, we're supposed to feel happy about our faith. And we're supposed to use that joy and happiness for something good. In all kinds of different ways, we're meant to pass it on to others. </a:t>
            </a:r>
          </a:p>
          <a:p>
            <a:endParaRPr lang="en-GB" b="1" dirty="0">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Image result for joy is contagio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16407">
            <a:off x="899592" y="4242962"/>
            <a:ext cx="3168352" cy="208927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to get the full value of jo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4919" y="4086949"/>
            <a:ext cx="3767521" cy="23184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5" name="Picture 2" descr="Image result for joy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112"/>
            <a:ext cx="9144000" cy="687111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691680" y="764704"/>
            <a:ext cx="6264696" cy="3600986"/>
          </a:xfrm>
          <a:prstGeom prst="rect">
            <a:avLst/>
          </a:prstGeom>
          <a:noFill/>
        </p:spPr>
        <p:txBody>
          <a:bodyPr wrap="square" rtlCol="0">
            <a:spAutoFit/>
          </a:bodyPr>
          <a:lstStyle/>
          <a:p>
            <a:r>
              <a:rPr lang="en-GB" sz="2400" b="1" dirty="0">
                <a:latin typeface="Tahoma" pitchFamily="34" charset="0"/>
                <a:ea typeface="Tahoma" pitchFamily="34" charset="0"/>
                <a:cs typeface="Tahoma" pitchFamily="34" charset="0"/>
              </a:rPr>
              <a:t>Final Prayer</a:t>
            </a:r>
          </a:p>
          <a:p>
            <a:endParaRPr lang="en-GB" sz="2400" b="1" dirty="0">
              <a:latin typeface="Tahoma" pitchFamily="34" charset="0"/>
              <a:ea typeface="Tahoma" pitchFamily="34" charset="0"/>
              <a:cs typeface="Tahoma"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LOVING FATHER...</a:t>
            </a:r>
          </a:p>
          <a:p>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Help us to feel happy because of our relationship with you.</a:t>
            </a:r>
          </a:p>
          <a:p>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Help us too, to pass that joy onto others by our words, our actions and our hope.</a:t>
            </a:r>
          </a:p>
          <a:p>
            <a:endParaRPr lang="en-GB" b="1" dirty="0">
              <a:latin typeface="Tahoma" panose="020B0604030504040204" pitchFamily="34" charset="0"/>
              <a:ea typeface="Tahoma" panose="020B0604030504040204" pitchFamily="34" charset="0"/>
              <a:cs typeface="Tahoma" panose="020B0604030504040204" pitchFamily="34" charset="0"/>
            </a:endParaRPr>
          </a:p>
          <a:p>
            <a:r>
              <a:rPr lang="en-GB" b="1" dirty="0">
                <a:latin typeface="Tahoma" panose="020B0604030504040204" pitchFamily="34" charset="0"/>
                <a:ea typeface="Tahoma" panose="020B0604030504040204" pitchFamily="34" charset="0"/>
                <a:cs typeface="Tahoma" panose="020B0604030504040204" pitchFamily="34" charset="0"/>
              </a:rPr>
              <a:t>IN THE NAME OF THE FATHER, AND OF THE</a:t>
            </a:r>
          </a:p>
          <a:p>
            <a:r>
              <a:rPr lang="en-GB" b="1" dirty="0">
                <a:latin typeface="Tahoma" panose="020B0604030504040204" pitchFamily="34" charset="0"/>
                <a:ea typeface="Tahoma" panose="020B0604030504040204" pitchFamily="34" charset="0"/>
                <a:cs typeface="Tahoma" panose="020B0604030504040204" pitchFamily="34" charset="0"/>
              </a:rPr>
              <a:t>SON, AND OF THE HOLY SPIRIT. AMEN</a:t>
            </a:r>
            <a:endParaRPr lang="en-GB" sz="2400" b="1" dirty="0">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5256584" cy="646331"/>
          </a:xfrm>
          <a:prstGeom prst="rect">
            <a:avLst/>
          </a:prstGeom>
          <a:noFill/>
        </p:spPr>
        <p:txBody>
          <a:bodyPr wrap="square" rtlCol="0">
            <a:spAutoFit/>
          </a:bodyPr>
          <a:lstStyle/>
          <a:p>
            <a:r>
              <a:rPr lang="en-GB" sz="3600" b="1" dirty="0">
                <a:latin typeface="Tahoma" pitchFamily="34" charset="0"/>
                <a:ea typeface="Tahoma" pitchFamily="34" charset="0"/>
                <a:cs typeface="Tahoma" pitchFamily="34" charset="0"/>
              </a:rPr>
              <a:t>Final Thought...</a:t>
            </a:r>
          </a:p>
        </p:txBody>
      </p:sp>
      <p:sp>
        <p:nvSpPr>
          <p:cNvPr id="34828" name="AutoShape 12"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0" name="AutoShape 14"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2" name="AutoShape 16"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4" name="AutoShape 18"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3" name="TextBox 12"/>
          <p:cNvSpPr txBox="1"/>
          <p:nvPr/>
        </p:nvSpPr>
        <p:spPr>
          <a:xfrm>
            <a:off x="395536" y="5517232"/>
            <a:ext cx="7848872" cy="738664"/>
          </a:xfrm>
          <a:prstGeom prst="rect">
            <a:avLst/>
          </a:prstGeom>
          <a:noFill/>
        </p:spPr>
        <p:txBody>
          <a:bodyPr wrap="square" rtlCol="0">
            <a:spAutoFit/>
          </a:bodyPr>
          <a:lstStyle/>
          <a:p>
            <a:pPr algn="ctr"/>
            <a:endParaRPr lang="en-GB" b="1" i="1" dirty="0">
              <a:latin typeface="Tahoma" pitchFamily="34" charset="0"/>
              <a:ea typeface="Tahoma" pitchFamily="34" charset="0"/>
              <a:cs typeface="Tahoma" pitchFamily="34" charset="0"/>
            </a:endParaRPr>
          </a:p>
          <a:p>
            <a:pPr algn="ctr"/>
            <a:r>
              <a:rPr lang="en-GB" b="1" i="1" dirty="0">
                <a:latin typeface="Tahoma" pitchFamily="34" charset="0"/>
                <a:ea typeface="Tahoma" pitchFamily="34" charset="0"/>
                <a:cs typeface="Tahoma" pitchFamily="34" charset="0"/>
              </a:rPr>
              <a:t>Next weeks theme: </a:t>
            </a:r>
            <a:r>
              <a:rPr lang="en-GB" sz="2400" b="1" i="1" dirty="0">
                <a:latin typeface="Tahoma" pitchFamily="34" charset="0"/>
                <a:ea typeface="Tahoma" pitchFamily="34" charset="0"/>
                <a:cs typeface="Tahoma" pitchFamily="34" charset="0"/>
              </a:rPr>
              <a:t>Light</a:t>
            </a:r>
          </a:p>
        </p:txBody>
      </p:sp>
      <p:pic>
        <p:nvPicPr>
          <p:cNvPr id="3" name="Picture 2" descr="Image result for joy quotes bi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9772" y="650523"/>
            <a:ext cx="3600400" cy="52632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824</TotalTime>
  <Words>1244</Words>
  <Application>Microsoft Office PowerPoint</Application>
  <PresentationFormat>On-screen Show (4:3)</PresentationFormat>
  <Paragraphs>114</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Tahoma</vt:lpstr>
      <vt:lpstr>Office Theme</vt:lpstr>
      <vt:lpstr>Prayer Resources                         Week 20                   Monday 2nd February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cfranke</dc:creator>
  <cp:lastModifiedBy>Claire Franke</cp:lastModifiedBy>
  <cp:revision>76</cp:revision>
  <dcterms:created xsi:type="dcterms:W3CDTF">2015-01-07T12:22:51Z</dcterms:created>
  <dcterms:modified xsi:type="dcterms:W3CDTF">2026-01-28T12:21:29Z</dcterms:modified>
</cp:coreProperties>
</file>