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7" r:id="rId2"/>
    <p:sldId id="293" r:id="rId3"/>
    <p:sldId id="288" r:id="rId4"/>
    <p:sldId id="273" r:id="rId5"/>
    <p:sldId id="274" r:id="rId6"/>
    <p:sldId id="275" r:id="rId7"/>
    <p:sldId id="276" r:id="rId8"/>
    <p:sldId id="285" r:id="rId9"/>
    <p:sldId id="286" r:id="rId10"/>
    <p:sldId id="290" r:id="rId11"/>
    <p:sldId id="291" r:id="rId12"/>
    <p:sldId id="292" r:id="rId13"/>
    <p:sldId id="281" r:id="rId14"/>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6D54"/>
    <a:srgbClr val="556F56"/>
    <a:srgbClr val="4E544E"/>
    <a:srgbClr val="7A847A"/>
    <a:srgbClr val="00CC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624" autoAdjust="0"/>
  </p:normalViewPr>
  <p:slideViewPr>
    <p:cSldViewPr>
      <p:cViewPr varScale="1">
        <p:scale>
          <a:sx n="81" d="100"/>
          <a:sy n="81" d="100"/>
        </p:scale>
        <p:origin x="1517"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8CD030C0-798B-4601-B636-31B4D7E0951F}" type="datetimeFigureOut">
              <a:rPr lang="en-GB" smtClean="0"/>
              <a:t>09/12/2025</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85CE98D5-6ACE-4629-9B41-0C3FFDD3A55F}" type="slidenum">
              <a:rPr lang="en-GB" smtClean="0"/>
              <a:t>‹#›</a:t>
            </a:fld>
            <a:endParaRPr lang="en-GB"/>
          </a:p>
        </p:txBody>
      </p:sp>
    </p:spTree>
    <p:extLst>
      <p:ext uri="{BB962C8B-B14F-4D97-AF65-F5344CB8AC3E}">
        <p14:creationId xmlns:p14="http://schemas.microsoft.com/office/powerpoint/2010/main" val="1394953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solidFill>
                <a:latin typeface="+mn-lt"/>
                <a:ea typeface="+mn-ea"/>
                <a:cs typeface="+mn-cs"/>
              </a:rPr>
              <a:t>Matthew 11: 2-11</a:t>
            </a:r>
          </a:p>
          <a:p>
            <a:r>
              <a:rPr lang="en-GB" sz="1200" b="0" i="0" u="none" strike="noStrike" kern="1200" baseline="0" dirty="0">
                <a:solidFill>
                  <a:schemeClr val="tx1"/>
                </a:solidFill>
                <a:latin typeface="+mn-lt"/>
                <a:ea typeface="+mn-ea"/>
                <a:cs typeface="+mn-cs"/>
              </a:rPr>
              <a:t>Now when John heard in prison</a:t>
            </a:r>
          </a:p>
          <a:p>
            <a:r>
              <a:rPr lang="en-GB" sz="1200" b="0" i="0" u="none" strike="noStrike" kern="1200" baseline="0" dirty="0">
                <a:solidFill>
                  <a:schemeClr val="tx1"/>
                </a:solidFill>
                <a:latin typeface="+mn-lt"/>
                <a:ea typeface="+mn-ea"/>
                <a:cs typeface="+mn-cs"/>
              </a:rPr>
              <a:t>about the deeds of the Christ,</a:t>
            </a:r>
          </a:p>
          <a:p>
            <a:r>
              <a:rPr lang="en-GB" sz="1200" b="0" i="0" u="none" strike="noStrike" kern="1200" baseline="0" dirty="0">
                <a:solidFill>
                  <a:schemeClr val="tx1"/>
                </a:solidFill>
                <a:latin typeface="+mn-lt"/>
                <a:ea typeface="+mn-ea"/>
                <a:cs typeface="+mn-cs"/>
              </a:rPr>
              <a:t>he sent word by his disciples</a:t>
            </a:r>
          </a:p>
          <a:p>
            <a:r>
              <a:rPr lang="en-GB" sz="1200" b="0" i="0" u="none" strike="noStrike" kern="1200" baseline="0" dirty="0">
                <a:solidFill>
                  <a:schemeClr val="tx1"/>
                </a:solidFill>
                <a:latin typeface="+mn-lt"/>
                <a:ea typeface="+mn-ea"/>
                <a:cs typeface="+mn-cs"/>
              </a:rPr>
              <a:t>and said to him, "Are you he</a:t>
            </a:r>
          </a:p>
          <a:p>
            <a:r>
              <a:rPr lang="en-GB" sz="1200" b="0" i="0" u="none" strike="noStrike" kern="1200" baseline="0" dirty="0">
                <a:solidFill>
                  <a:schemeClr val="tx1"/>
                </a:solidFill>
                <a:latin typeface="+mn-lt"/>
                <a:ea typeface="+mn-ea"/>
                <a:cs typeface="+mn-cs"/>
              </a:rPr>
              <a:t>who is to come, or shall we</a:t>
            </a:r>
          </a:p>
          <a:p>
            <a:r>
              <a:rPr lang="en-GB" sz="1200" b="0" i="0" u="none" strike="noStrike" kern="1200" baseline="0" dirty="0">
                <a:solidFill>
                  <a:schemeClr val="tx1"/>
                </a:solidFill>
                <a:latin typeface="+mn-lt"/>
                <a:ea typeface="+mn-ea"/>
                <a:cs typeface="+mn-cs"/>
              </a:rPr>
              <a:t>look for another?" And Jesus</a:t>
            </a:r>
          </a:p>
          <a:p>
            <a:r>
              <a:rPr lang="en-GB" sz="1200" b="0" i="0" u="none" strike="noStrike" kern="1200" baseline="0" dirty="0">
                <a:solidFill>
                  <a:schemeClr val="tx1"/>
                </a:solidFill>
                <a:latin typeface="+mn-lt"/>
                <a:ea typeface="+mn-ea"/>
                <a:cs typeface="+mn-cs"/>
              </a:rPr>
              <a:t>answered them, "Go and tell</a:t>
            </a:r>
          </a:p>
          <a:p>
            <a:r>
              <a:rPr lang="en-GB" sz="1200" b="0" i="0" u="none" strike="noStrike" kern="1200" baseline="0" dirty="0">
                <a:solidFill>
                  <a:schemeClr val="tx1"/>
                </a:solidFill>
                <a:latin typeface="+mn-lt"/>
                <a:ea typeface="+mn-ea"/>
                <a:cs typeface="+mn-cs"/>
              </a:rPr>
              <a:t>John what you hear and see:</a:t>
            </a:r>
          </a:p>
          <a:p>
            <a:r>
              <a:rPr lang="en-GB" sz="1200" b="0" i="0" u="none" strike="noStrike" kern="1200" baseline="0" dirty="0">
                <a:solidFill>
                  <a:schemeClr val="tx1"/>
                </a:solidFill>
                <a:latin typeface="+mn-lt"/>
                <a:ea typeface="+mn-ea"/>
                <a:cs typeface="+mn-cs"/>
              </a:rPr>
              <a:t>the blind receive their sight</a:t>
            </a:r>
          </a:p>
          <a:p>
            <a:r>
              <a:rPr lang="en-GB" sz="1200" b="0" i="0" u="none" strike="noStrike" kern="1200" baseline="0" dirty="0">
                <a:solidFill>
                  <a:schemeClr val="tx1"/>
                </a:solidFill>
                <a:latin typeface="+mn-lt"/>
                <a:ea typeface="+mn-ea"/>
                <a:cs typeface="+mn-cs"/>
              </a:rPr>
              <a:t>and the lame walk, lepers are</a:t>
            </a:r>
          </a:p>
          <a:p>
            <a:r>
              <a:rPr lang="en-GB" sz="1200" b="0" i="0" u="none" strike="noStrike" kern="1200" baseline="0" dirty="0">
                <a:solidFill>
                  <a:schemeClr val="tx1"/>
                </a:solidFill>
                <a:latin typeface="+mn-lt"/>
                <a:ea typeface="+mn-ea"/>
                <a:cs typeface="+mn-cs"/>
              </a:rPr>
              <a:t>cleansed and the deaf hear,</a:t>
            </a:r>
          </a:p>
          <a:p>
            <a:r>
              <a:rPr lang="en-GB" sz="1200" b="0" i="0" u="none" strike="noStrike" kern="1200" baseline="0" dirty="0">
                <a:solidFill>
                  <a:schemeClr val="tx1"/>
                </a:solidFill>
                <a:latin typeface="+mn-lt"/>
                <a:ea typeface="+mn-ea"/>
                <a:cs typeface="+mn-cs"/>
              </a:rPr>
              <a:t>and the dead are raised up,</a:t>
            </a:r>
          </a:p>
          <a:p>
            <a:r>
              <a:rPr lang="en-GB" sz="1200" b="0" i="0" u="none" strike="noStrike" kern="1200" baseline="0" dirty="0">
                <a:solidFill>
                  <a:schemeClr val="tx1"/>
                </a:solidFill>
                <a:latin typeface="+mn-lt"/>
                <a:ea typeface="+mn-ea"/>
                <a:cs typeface="+mn-cs"/>
              </a:rPr>
              <a:t>and the poor have good news</a:t>
            </a:r>
          </a:p>
          <a:p>
            <a:r>
              <a:rPr lang="en-GB" sz="1200" b="0" i="0" u="none" strike="noStrike" kern="1200" baseline="0" dirty="0">
                <a:solidFill>
                  <a:schemeClr val="tx1"/>
                </a:solidFill>
                <a:latin typeface="+mn-lt"/>
                <a:ea typeface="+mn-ea"/>
                <a:cs typeface="+mn-cs"/>
              </a:rPr>
              <a:t>preached to them. And blessed</a:t>
            </a:r>
          </a:p>
          <a:p>
            <a:r>
              <a:rPr lang="en-GB" sz="1200" b="0" i="0" u="none" strike="noStrike" kern="1200" baseline="0" dirty="0">
                <a:solidFill>
                  <a:schemeClr val="tx1"/>
                </a:solidFill>
                <a:latin typeface="+mn-lt"/>
                <a:ea typeface="+mn-ea"/>
                <a:cs typeface="+mn-cs"/>
              </a:rPr>
              <a:t>is he who takes no offense at me."</a:t>
            </a:r>
          </a:p>
          <a:p>
            <a:r>
              <a:rPr lang="en-GB" sz="1200" b="0" i="0" u="none" strike="noStrike" kern="1200" baseline="0" dirty="0">
                <a:solidFill>
                  <a:schemeClr val="tx1"/>
                </a:solidFill>
                <a:latin typeface="+mn-lt"/>
                <a:ea typeface="+mn-ea"/>
                <a:cs typeface="+mn-cs"/>
              </a:rPr>
              <a:t>As they went away, Jesus began to</a:t>
            </a:r>
          </a:p>
          <a:p>
            <a:r>
              <a:rPr lang="en-GB" sz="1200" b="0" i="0" u="none" strike="noStrike" kern="1200" baseline="0" dirty="0">
                <a:solidFill>
                  <a:schemeClr val="tx1"/>
                </a:solidFill>
                <a:latin typeface="+mn-lt"/>
                <a:ea typeface="+mn-ea"/>
                <a:cs typeface="+mn-cs"/>
              </a:rPr>
              <a:t>speak to the crowds concerning John:</a:t>
            </a:r>
          </a:p>
          <a:p>
            <a:r>
              <a:rPr lang="en-GB" sz="1200" b="0" i="0" u="none" strike="noStrike" kern="1200" baseline="0" dirty="0">
                <a:solidFill>
                  <a:schemeClr val="tx1"/>
                </a:solidFill>
                <a:latin typeface="+mn-lt"/>
                <a:ea typeface="+mn-ea"/>
                <a:cs typeface="+mn-cs"/>
              </a:rPr>
              <a:t>"What did you go out into the</a:t>
            </a:r>
          </a:p>
          <a:p>
            <a:r>
              <a:rPr lang="en-GB" sz="1200" b="0" i="0" u="none" strike="noStrike" kern="1200" baseline="0" dirty="0">
                <a:solidFill>
                  <a:schemeClr val="tx1"/>
                </a:solidFill>
                <a:latin typeface="+mn-lt"/>
                <a:ea typeface="+mn-ea"/>
                <a:cs typeface="+mn-cs"/>
              </a:rPr>
              <a:t>wilderness to behold? A reed shaken</a:t>
            </a:r>
          </a:p>
          <a:p>
            <a:r>
              <a:rPr lang="en-GB" sz="1200" b="0" i="0" u="none" strike="noStrike" kern="1200" baseline="0" dirty="0">
                <a:solidFill>
                  <a:schemeClr val="tx1"/>
                </a:solidFill>
                <a:latin typeface="+mn-lt"/>
                <a:ea typeface="+mn-ea"/>
                <a:cs typeface="+mn-cs"/>
              </a:rPr>
              <a:t>by the wind? Why then did you go</a:t>
            </a:r>
          </a:p>
          <a:p>
            <a:r>
              <a:rPr lang="en-GB" sz="1200" b="0" i="0" u="none" strike="noStrike" kern="1200" baseline="0" dirty="0">
                <a:solidFill>
                  <a:schemeClr val="tx1"/>
                </a:solidFill>
                <a:latin typeface="+mn-lt"/>
                <a:ea typeface="+mn-ea"/>
                <a:cs typeface="+mn-cs"/>
              </a:rPr>
              <a:t>out? To see a man clothed in soft</a:t>
            </a:r>
          </a:p>
          <a:p>
            <a:r>
              <a:rPr lang="en-GB" sz="1200" b="0" i="0" u="none" strike="noStrike" kern="1200" baseline="0" dirty="0">
                <a:solidFill>
                  <a:schemeClr val="tx1"/>
                </a:solidFill>
                <a:latin typeface="+mn-lt"/>
                <a:ea typeface="+mn-ea"/>
                <a:cs typeface="+mn-cs"/>
              </a:rPr>
              <a:t>raiment? Behold, those who wear soft</a:t>
            </a:r>
          </a:p>
          <a:p>
            <a:r>
              <a:rPr lang="en-GB" sz="1200" b="0" i="0" u="none" strike="noStrike" kern="1200" baseline="0" dirty="0">
                <a:solidFill>
                  <a:schemeClr val="tx1"/>
                </a:solidFill>
                <a:latin typeface="+mn-lt"/>
                <a:ea typeface="+mn-ea"/>
                <a:cs typeface="+mn-cs"/>
              </a:rPr>
              <a:t>raiment are in kings' houses. Why</a:t>
            </a:r>
          </a:p>
          <a:p>
            <a:r>
              <a:rPr lang="en-GB" sz="1200" b="0" i="0" u="none" strike="noStrike" kern="1200" baseline="0" dirty="0">
                <a:solidFill>
                  <a:schemeClr val="tx1"/>
                </a:solidFill>
                <a:latin typeface="+mn-lt"/>
                <a:ea typeface="+mn-ea"/>
                <a:cs typeface="+mn-cs"/>
              </a:rPr>
              <a:t>then did you go out? To see a</a:t>
            </a:r>
          </a:p>
          <a:p>
            <a:r>
              <a:rPr lang="en-GB" sz="1200" b="0" i="0" u="none" strike="noStrike" kern="1200" baseline="0" dirty="0">
                <a:solidFill>
                  <a:schemeClr val="tx1"/>
                </a:solidFill>
                <a:latin typeface="+mn-lt"/>
                <a:ea typeface="+mn-ea"/>
                <a:cs typeface="+mn-cs"/>
              </a:rPr>
              <a:t>prophet? Yes, I tell you,</a:t>
            </a:r>
          </a:p>
          <a:p>
            <a:r>
              <a:rPr lang="en-GB" sz="1200" b="0" i="0" u="none" strike="noStrike" kern="1200" baseline="0" dirty="0">
                <a:solidFill>
                  <a:schemeClr val="tx1"/>
                </a:solidFill>
                <a:latin typeface="+mn-lt"/>
                <a:ea typeface="+mn-ea"/>
                <a:cs typeface="+mn-cs"/>
              </a:rPr>
              <a:t>and more than a prophet.</a:t>
            </a:r>
          </a:p>
          <a:p>
            <a:r>
              <a:rPr lang="en-GB" sz="1200" b="0" i="0" u="none" strike="noStrike" kern="1200" baseline="0" dirty="0">
                <a:solidFill>
                  <a:schemeClr val="tx1"/>
                </a:solidFill>
                <a:latin typeface="+mn-lt"/>
                <a:ea typeface="+mn-ea"/>
                <a:cs typeface="+mn-cs"/>
              </a:rPr>
              <a:t>This is he</a:t>
            </a:r>
          </a:p>
          <a:p>
            <a:r>
              <a:rPr lang="en-GB" sz="1200" b="0" i="0" u="none" strike="noStrike" kern="1200" baseline="0" dirty="0">
                <a:solidFill>
                  <a:schemeClr val="tx1"/>
                </a:solidFill>
                <a:latin typeface="+mn-lt"/>
                <a:ea typeface="+mn-ea"/>
                <a:cs typeface="+mn-cs"/>
              </a:rPr>
              <a:t>of whom it is</a:t>
            </a:r>
          </a:p>
          <a:p>
            <a:r>
              <a:rPr lang="pt-BR" sz="1200" b="0" i="0" u="none" strike="noStrike" kern="1200" baseline="0" dirty="0">
                <a:solidFill>
                  <a:schemeClr val="tx1"/>
                </a:solidFill>
                <a:latin typeface="+mn-lt"/>
                <a:ea typeface="+mn-ea"/>
                <a:cs typeface="+mn-cs"/>
              </a:rPr>
              <a:t>wr i t t e n ,</a:t>
            </a:r>
          </a:p>
          <a:p>
            <a:r>
              <a:rPr lang="en-GB" sz="1200" b="0" i="0" u="none" strike="noStrike" kern="1200" baseline="0" dirty="0">
                <a:solidFill>
                  <a:schemeClr val="tx1"/>
                </a:solidFill>
                <a:latin typeface="+mn-lt"/>
                <a:ea typeface="+mn-ea"/>
                <a:cs typeface="+mn-cs"/>
              </a:rPr>
              <a:t>`Behold,</a:t>
            </a:r>
          </a:p>
          <a:p>
            <a:r>
              <a:rPr lang="en-GB" sz="1200" b="0" i="0" u="none" strike="noStrike" kern="1200" baseline="0" dirty="0">
                <a:solidFill>
                  <a:schemeClr val="tx1"/>
                </a:solidFill>
                <a:latin typeface="+mn-lt"/>
                <a:ea typeface="+mn-ea"/>
                <a:cs typeface="+mn-cs"/>
              </a:rPr>
              <a:t>I send my messenger before thy face,</a:t>
            </a:r>
          </a:p>
          <a:p>
            <a:r>
              <a:rPr lang="en-GB" sz="1200" b="0" i="0" u="none" strike="noStrike" kern="1200" baseline="0" dirty="0">
                <a:solidFill>
                  <a:schemeClr val="tx1"/>
                </a:solidFill>
                <a:latin typeface="+mn-lt"/>
                <a:ea typeface="+mn-ea"/>
                <a:cs typeface="+mn-cs"/>
              </a:rPr>
              <a:t>who shall prepare thy way before</a:t>
            </a:r>
          </a:p>
          <a:p>
            <a:r>
              <a:rPr lang="en-GB" sz="1200" b="0" i="0" u="none" strike="noStrike" kern="1200" baseline="0" dirty="0">
                <a:solidFill>
                  <a:schemeClr val="tx1"/>
                </a:solidFill>
                <a:latin typeface="+mn-lt"/>
                <a:ea typeface="+mn-ea"/>
                <a:cs typeface="+mn-cs"/>
              </a:rPr>
              <a:t>thee.' Truly, I say to you, among those</a:t>
            </a:r>
          </a:p>
          <a:p>
            <a:r>
              <a:rPr lang="en-GB" sz="1200" b="0" i="0" u="none" strike="noStrike" kern="1200" baseline="0" dirty="0">
                <a:solidFill>
                  <a:schemeClr val="tx1"/>
                </a:solidFill>
                <a:latin typeface="+mn-lt"/>
                <a:ea typeface="+mn-ea"/>
                <a:cs typeface="+mn-cs"/>
              </a:rPr>
              <a:t>born of women there has risen no</a:t>
            </a:r>
          </a:p>
          <a:p>
            <a:r>
              <a:rPr lang="en-GB" sz="1200" b="0" i="0" u="none" strike="noStrike" kern="1200" baseline="0" dirty="0">
                <a:solidFill>
                  <a:schemeClr val="tx1"/>
                </a:solidFill>
                <a:latin typeface="+mn-lt"/>
                <a:ea typeface="+mn-ea"/>
                <a:cs typeface="+mn-cs"/>
              </a:rPr>
              <a:t>one greater than John the Baptist; yet</a:t>
            </a:r>
          </a:p>
          <a:p>
            <a:r>
              <a:rPr lang="en-GB" sz="1200" b="0" i="0" u="none" strike="noStrike" kern="1200" baseline="0" dirty="0">
                <a:solidFill>
                  <a:schemeClr val="tx1"/>
                </a:solidFill>
                <a:latin typeface="+mn-lt"/>
                <a:ea typeface="+mn-ea"/>
                <a:cs typeface="+mn-cs"/>
              </a:rPr>
              <a:t>he who is least in the kingdom of</a:t>
            </a:r>
          </a:p>
          <a:p>
            <a:r>
              <a:rPr lang="en-GB" sz="1200" b="0" i="0" u="none" strike="noStrike" kern="1200" baseline="0" dirty="0">
                <a:solidFill>
                  <a:schemeClr val="tx1"/>
                </a:solidFill>
                <a:latin typeface="+mn-lt"/>
                <a:ea typeface="+mn-ea"/>
                <a:cs typeface="+mn-cs"/>
              </a:rPr>
              <a:t>heaven is greater than he.</a:t>
            </a:r>
          </a:p>
          <a:p>
            <a:r>
              <a:rPr lang="en-GB" sz="1200" b="1" i="0" u="none" strike="noStrike" kern="1200" baseline="0" dirty="0">
                <a:solidFill>
                  <a:schemeClr val="tx1"/>
                </a:solidFill>
                <a:latin typeface="+mn-lt"/>
                <a:ea typeface="+mn-ea"/>
                <a:cs typeface="+mn-cs"/>
              </a:rPr>
              <a:t>The Gospel of the Lord</a:t>
            </a:r>
            <a:endParaRPr lang="en-GB" dirty="0"/>
          </a:p>
        </p:txBody>
      </p:sp>
      <p:sp>
        <p:nvSpPr>
          <p:cNvPr id="4" name="Slide Number Placeholder 3"/>
          <p:cNvSpPr>
            <a:spLocks noGrp="1"/>
          </p:cNvSpPr>
          <p:nvPr>
            <p:ph type="sldNum" sz="quarter" idx="10"/>
          </p:nvPr>
        </p:nvSpPr>
        <p:spPr/>
        <p:txBody>
          <a:bodyPr/>
          <a:lstStyle/>
          <a:p>
            <a:fld id="{85CE98D5-6ACE-4629-9B41-0C3FFDD3A55F}" type="slidenum">
              <a:rPr lang="en-GB" smtClean="0"/>
              <a:t>3</a:t>
            </a:fld>
            <a:endParaRPr lang="en-GB"/>
          </a:p>
        </p:txBody>
      </p:sp>
    </p:spTree>
    <p:extLst>
      <p:ext uri="{BB962C8B-B14F-4D97-AF65-F5344CB8AC3E}">
        <p14:creationId xmlns:p14="http://schemas.microsoft.com/office/powerpoint/2010/main" val="3127678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CE98D5-6ACE-4629-9B41-0C3FFDD3A55F}" type="slidenum">
              <a:rPr lang="en-GB" smtClean="0"/>
              <a:t>5</a:t>
            </a:fld>
            <a:endParaRPr lang="en-GB"/>
          </a:p>
        </p:txBody>
      </p:sp>
    </p:spTree>
    <p:extLst>
      <p:ext uri="{BB962C8B-B14F-4D97-AF65-F5344CB8AC3E}">
        <p14:creationId xmlns:p14="http://schemas.microsoft.com/office/powerpoint/2010/main" val="3722400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09/12/2025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09/12/2025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EACA1-6AFC-4069-8A0D-7C22BF8320B5}" type="datetimeFigureOut">
              <a:rPr lang="en-GB" smtClean="0"/>
              <a:pPr/>
              <a:t>09/12/2025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80EACA1-6AFC-4069-8A0D-7C22BF8320B5}" type="datetimeFigureOut">
              <a:rPr lang="en-GB" smtClean="0"/>
              <a:pPr/>
              <a:t>09/12/2025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80EACA1-6AFC-4069-8A0D-7C22BF8320B5}" type="datetimeFigureOut">
              <a:rPr lang="en-GB" smtClean="0"/>
              <a:pPr/>
              <a:t>09/12/2025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80EACA1-6AFC-4069-8A0D-7C22BF8320B5}" type="datetimeFigureOut">
              <a:rPr lang="en-GB" smtClean="0"/>
              <a:pPr/>
              <a:t>09/12/2025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0EACA1-6AFC-4069-8A0D-7C22BF8320B5}" type="datetimeFigureOut">
              <a:rPr lang="en-GB" smtClean="0"/>
              <a:pPr/>
              <a:t>09/12/2025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09/12/2025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09/12/2025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09/12/2025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09/12/2025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0EACA1-6AFC-4069-8A0D-7C22BF8320B5}" type="datetimeFigureOut">
              <a:rPr lang="en-GB" smtClean="0"/>
              <a:pPr/>
              <a:t>09/12/2025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95EE93-329A-425D-B059-44829F2B386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2000" dirty="0">
                <a:latin typeface="Tahoma" pitchFamily="34" charset="0"/>
                <a:ea typeface="Tahoma" pitchFamily="34" charset="0"/>
                <a:cs typeface="Tahoma" pitchFamily="34" charset="0"/>
              </a:rPr>
              <a:t>Prayer Resources	                        Week 15	             Monday 15</a:t>
            </a:r>
            <a:r>
              <a:rPr lang="en-GB" sz="2000" baseline="30000" dirty="0">
                <a:latin typeface="Tahoma" pitchFamily="34" charset="0"/>
                <a:ea typeface="Tahoma" pitchFamily="34" charset="0"/>
                <a:cs typeface="Tahoma" pitchFamily="34" charset="0"/>
              </a:rPr>
              <a:t>th</a:t>
            </a:r>
            <a:r>
              <a:rPr lang="en-GB" sz="2000" dirty="0">
                <a:latin typeface="Tahoma" pitchFamily="34" charset="0"/>
                <a:ea typeface="Tahoma" pitchFamily="34" charset="0"/>
                <a:cs typeface="Tahoma" pitchFamily="34" charset="0"/>
              </a:rPr>
              <a:t> December </a:t>
            </a:r>
            <a:br>
              <a:rPr lang="en-GB" dirty="0"/>
            </a:br>
            <a:endParaRPr lang="en-GB" dirty="0"/>
          </a:p>
        </p:txBody>
      </p:sp>
      <p:sp>
        <p:nvSpPr>
          <p:cNvPr id="3" name="Content Placeholder 2"/>
          <p:cNvSpPr>
            <a:spLocks noGrp="1"/>
          </p:cNvSpPr>
          <p:nvPr>
            <p:ph idx="1"/>
          </p:nvPr>
        </p:nvSpPr>
        <p:spPr/>
        <p:txBody>
          <a:bodyPr>
            <a:normAutofit/>
          </a:bodyPr>
          <a:lstStyle/>
          <a:p>
            <a:pPr algn="ctr">
              <a:buNone/>
            </a:pPr>
            <a:endParaRPr lang="en-GB" sz="2400" dirty="0">
              <a:latin typeface="Tahoma" pitchFamily="34" charset="0"/>
              <a:ea typeface="Tahoma" pitchFamily="34" charset="0"/>
              <a:cs typeface="Tahoma" pitchFamily="34" charset="0"/>
            </a:endParaRPr>
          </a:p>
          <a:p>
            <a:pPr algn="ctr">
              <a:buNone/>
            </a:pPr>
            <a:endParaRPr lang="en-GB" sz="7200" b="1" dirty="0">
              <a:latin typeface="Tahoma" pitchFamily="34" charset="0"/>
              <a:ea typeface="Tahoma" pitchFamily="34" charset="0"/>
              <a:cs typeface="Tahoma" pitchFamily="34" charset="0"/>
            </a:endParaRPr>
          </a:p>
        </p:txBody>
      </p:sp>
      <p:sp>
        <p:nvSpPr>
          <p:cNvPr id="21506" name="AutoShape 2"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08" name="AutoShape 4"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0" name="AutoShape 2"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2" name="AutoShape 4"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4" name="AutoShape 6"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6" name="AutoShape 8"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8" name="AutoShape 10"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300" name="AutoShape 12"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 name="Picture 2" descr="Incarnation - Wasilla Bible Church">
            <a:extLst>
              <a:ext uri="{FF2B5EF4-FFF2-40B4-BE49-F238E27FC236}">
                <a16:creationId xmlns:a16="http://schemas.microsoft.com/office/drawing/2014/main" id="{01C543C2-568B-41AF-8120-C37A5355F9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5685" y="1768314"/>
            <a:ext cx="5768644" cy="3244862"/>
          </a:xfrm>
          <a:prstGeom prst="rect">
            <a:avLst/>
          </a:prstGeom>
          <a:noFill/>
          <a:extLst>
            <a:ext uri="{909E8E84-426E-40DD-AFC4-6F175D3DCCD1}">
              <a14:hiddenFill xmlns:a14="http://schemas.microsoft.com/office/drawing/2010/main">
                <a:solidFill>
                  <a:srgbClr val="FFFFFF"/>
                </a:solidFill>
              </a14:hiddenFill>
            </a:ext>
          </a:extLst>
        </p:spPr>
      </p:pic>
      <p:pic>
        <p:nvPicPr>
          <p:cNvPr id="15" name="Content Placeholder 9">
            <a:extLst>
              <a:ext uri="{FF2B5EF4-FFF2-40B4-BE49-F238E27FC236}">
                <a16:creationId xmlns:a16="http://schemas.microsoft.com/office/drawing/2014/main" id="{F325F6DB-F456-4E5B-AC2A-5EFC882560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1579667" y="4866775"/>
            <a:ext cx="6120680" cy="13820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568" y="0"/>
            <a:ext cx="8229600" cy="1143000"/>
          </a:xfrm>
        </p:spPr>
        <p:txBody>
          <a:bodyPr>
            <a:normAutofit/>
          </a:bodyPr>
          <a:lstStyle/>
          <a:p>
            <a:pPr algn="l"/>
            <a:r>
              <a:rPr lang="en-GB" sz="2000" dirty="0">
                <a:latin typeface="Tahoma" pitchFamily="34" charset="0"/>
                <a:ea typeface="Tahoma" pitchFamily="34" charset="0"/>
                <a:cs typeface="Tahoma" pitchFamily="34" charset="0"/>
              </a:rPr>
              <a:t>r</a:t>
            </a:r>
            <a:endParaRPr lang="en-GB" dirty="0"/>
          </a:p>
        </p:txBody>
      </p:sp>
      <p:sp>
        <p:nvSpPr>
          <p:cNvPr id="3" name="Content Placeholder 2"/>
          <p:cNvSpPr>
            <a:spLocks noGrp="1"/>
          </p:cNvSpPr>
          <p:nvPr>
            <p:ph idx="1"/>
          </p:nvPr>
        </p:nvSpPr>
        <p:spPr/>
        <p:txBody>
          <a:bodyPr>
            <a:normAutofit/>
          </a:bodyPr>
          <a:lstStyle/>
          <a:p>
            <a:pPr algn="ctr">
              <a:buNone/>
            </a:pPr>
            <a:endParaRPr lang="en-GB" sz="2400" dirty="0">
              <a:latin typeface="Tahoma" pitchFamily="34" charset="0"/>
              <a:ea typeface="Tahoma" pitchFamily="34" charset="0"/>
              <a:cs typeface="Tahoma" pitchFamily="34" charset="0"/>
            </a:endParaRPr>
          </a:p>
          <a:p>
            <a:pPr algn="ctr">
              <a:buNone/>
            </a:pPr>
            <a:endParaRPr lang="en-GB" sz="7200" b="1" dirty="0">
              <a:latin typeface="Tahoma" pitchFamily="34" charset="0"/>
              <a:ea typeface="Tahoma" pitchFamily="34" charset="0"/>
              <a:cs typeface="Tahoma" pitchFamily="34" charset="0"/>
            </a:endParaRPr>
          </a:p>
        </p:txBody>
      </p:sp>
      <p:sp>
        <p:nvSpPr>
          <p:cNvPr id="21506" name="AutoShape 2"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08" name="AutoShape 4"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0" name="AutoShape 2"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2" name="AutoShape 4"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4" name="AutoShape 6"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6" name="AutoShape 8"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8" name="AutoShape 10"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300" name="AutoShape 12"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63CB2E88-EA67-4F3B-B824-69235DB4D5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6285" y="0"/>
            <a:ext cx="6531429"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chemeClr val="bg1"/>
              </a:solidFill>
            </a:endParaRPr>
          </a:p>
        </p:txBody>
      </p:sp>
      <p:sp>
        <p:nvSpPr>
          <p:cNvPr id="3" name="Content Placeholder 2"/>
          <p:cNvSpPr>
            <a:spLocks noGrp="1"/>
          </p:cNvSpPr>
          <p:nvPr>
            <p:ph idx="1"/>
          </p:nvPr>
        </p:nvSpPr>
        <p:spPr/>
        <p:txBody>
          <a:bodyPr/>
          <a:lstStyle/>
          <a:p>
            <a:endParaRPr lang="en-GB">
              <a:solidFill>
                <a:schemeClr val="bg1"/>
              </a:solidFill>
            </a:endParaRPr>
          </a:p>
        </p:txBody>
      </p:sp>
      <p:pic>
        <p:nvPicPr>
          <p:cNvPr id="4" name="Picture 2" descr="Image result for bible background"/>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0" y="0"/>
            <a:ext cx="9155779" cy="6858000"/>
          </a:xfrm>
          <a:prstGeom prst="rect">
            <a:avLst/>
          </a:prstGeom>
          <a:noFill/>
        </p:spPr>
      </p:pic>
      <p:sp>
        <p:nvSpPr>
          <p:cNvPr id="5" name="TextBox 4"/>
          <p:cNvSpPr txBox="1"/>
          <p:nvPr/>
        </p:nvSpPr>
        <p:spPr>
          <a:xfrm>
            <a:off x="457200" y="80674"/>
            <a:ext cx="8219256" cy="1107996"/>
          </a:xfrm>
          <a:prstGeom prst="rect">
            <a:avLst/>
          </a:prstGeom>
          <a:noFill/>
        </p:spPr>
        <p:txBody>
          <a:bodyPr wrap="square" rtlCol="0">
            <a:spAutoFit/>
          </a:bodyPr>
          <a:lstStyle/>
          <a:p>
            <a:endParaRPr lang="en-GB" sz="16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1600" b="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r>
              <a:rPr lang="en-GB" sz="1600" b="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pPr algn="ctr"/>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2123728" y="5805264"/>
            <a:ext cx="7704856" cy="523220"/>
          </a:xfrm>
          <a:prstGeom prst="rect">
            <a:avLst/>
          </a:prstGeom>
          <a:noFill/>
        </p:spPr>
        <p:txBody>
          <a:bodyPr wrap="square" rtlCol="0">
            <a:spAutoFit/>
          </a:bodyPr>
          <a:lstStyle/>
          <a:p>
            <a:r>
              <a:rPr lang="en-GB" sz="2800" b="1" dirty="0">
                <a:solidFill>
                  <a:schemeClr val="bg1"/>
                </a:solidFill>
                <a:latin typeface="Tahoma" pitchFamily="34" charset="0"/>
                <a:ea typeface="Tahoma" pitchFamily="34" charset="0"/>
                <a:cs typeface="Tahoma" pitchFamily="34" charset="0"/>
              </a:rPr>
              <a:t>This is the Gospel of the Lord</a:t>
            </a:r>
          </a:p>
        </p:txBody>
      </p:sp>
      <p:sp>
        <p:nvSpPr>
          <p:cNvPr id="6" name="TextBox 5"/>
          <p:cNvSpPr txBox="1"/>
          <p:nvPr/>
        </p:nvSpPr>
        <p:spPr>
          <a:xfrm>
            <a:off x="345461" y="274638"/>
            <a:ext cx="7499176" cy="5909310"/>
          </a:xfrm>
          <a:prstGeom prst="rect">
            <a:avLst/>
          </a:prstGeom>
          <a:noFill/>
        </p:spPr>
        <p:txBody>
          <a:bodyPr wrap="square" rtlCol="0">
            <a:spAutoFit/>
          </a:bodyPr>
          <a:lstStyle/>
          <a:p>
            <a:r>
              <a:rPr lang="en-GB" b="1" dirty="0">
                <a:solidFill>
                  <a:schemeClr val="bg1"/>
                </a:solidFill>
              </a:rPr>
              <a:t>Sundays Gospel</a:t>
            </a:r>
            <a:r>
              <a:rPr lang="en-GB" dirty="0">
                <a:solidFill>
                  <a:schemeClr val="bg1"/>
                </a:solidFill>
              </a:rPr>
              <a:t>: </a:t>
            </a:r>
            <a:r>
              <a:rPr lang="en-GB" b="1" dirty="0">
                <a:solidFill>
                  <a:schemeClr val="bg1"/>
                </a:solidFill>
              </a:rPr>
              <a:t>Matthew 11:2-11</a:t>
            </a:r>
          </a:p>
          <a:p>
            <a:endParaRPr lang="en-GB" dirty="0">
              <a:solidFill>
                <a:schemeClr val="bg1"/>
              </a:solidFill>
            </a:endParaRPr>
          </a:p>
          <a:p>
            <a:r>
              <a:rPr lang="en-GB" dirty="0">
                <a:solidFill>
                  <a:schemeClr val="bg1"/>
                </a:solidFill>
              </a:rPr>
              <a:t>At that time: When John heard in prison about the deeds of the Christ, he sent word by his disciples and said to him, ‘Are you the one who is to come, or shall we look for another?’</a:t>
            </a:r>
          </a:p>
          <a:p>
            <a:r>
              <a:rPr lang="en-GB" dirty="0">
                <a:solidFill>
                  <a:schemeClr val="bg1"/>
                </a:solidFill>
              </a:rPr>
              <a:t>And Jesus answered them, ‘Go and tell John what you hear and see: the blind receive their sight and the lame walk, lepers are cleansed and the deaf hear, and the dead are raised up, and the poor have good news preached to them. And blessed is the one who is not offended by me.’</a:t>
            </a:r>
          </a:p>
          <a:p>
            <a:r>
              <a:rPr lang="en-GB" dirty="0">
                <a:solidFill>
                  <a:schemeClr val="bg1"/>
                </a:solidFill>
              </a:rPr>
              <a:t>As they went away, Jesus began to speak to the crowds concerning John: ‘What did you go out into the wilderness to see? A reed shaken by the wind? What then did you go out to see? A man dressed in soft clothing? Behold, those who wear soft clothing are in kings’ houses.</a:t>
            </a:r>
          </a:p>
          <a:p>
            <a:r>
              <a:rPr lang="en-GB" dirty="0">
                <a:solidFill>
                  <a:schemeClr val="bg1"/>
                </a:solidFill>
              </a:rPr>
              <a:t>‘What then did you go out to see? A prophet? Yes, I tell you, and more than a prophet. This is he of whom it is written,</a:t>
            </a:r>
          </a:p>
          <a:p>
            <a:r>
              <a:rPr lang="en-GB" dirty="0">
                <a:solidFill>
                  <a:schemeClr val="bg1"/>
                </a:solidFill>
              </a:rPr>
              <a:t>“Behold, I send my messenger before your face,</a:t>
            </a:r>
          </a:p>
          <a:p>
            <a:r>
              <a:rPr lang="en-GB" dirty="0">
                <a:solidFill>
                  <a:schemeClr val="bg1"/>
                </a:solidFill>
              </a:rPr>
              <a:t>who will prepare your way before you.”</a:t>
            </a:r>
          </a:p>
          <a:p>
            <a:r>
              <a:rPr lang="en-GB" dirty="0">
                <a:solidFill>
                  <a:schemeClr val="bg1"/>
                </a:solidFill>
              </a:rPr>
              <a:t>‘Truly, I say to you, among those born of women there has arisen no one greater than John the Baptist. Yet the one who is least in the kingdom of heaven is greater than he.’</a:t>
            </a:r>
          </a:p>
          <a:p>
            <a:endParaRPr lang="en-GB" dirty="0">
              <a:solidFill>
                <a:schemeClr val="bg1"/>
              </a:solidFill>
            </a:endParaRPr>
          </a:p>
        </p:txBody>
      </p:sp>
      <p:pic>
        <p:nvPicPr>
          <p:cNvPr id="8" name="Picture 7">
            <a:extLst>
              <a:ext uri="{FF2B5EF4-FFF2-40B4-BE49-F238E27FC236}">
                <a16:creationId xmlns:a16="http://schemas.microsoft.com/office/drawing/2014/main" id="{F4B82E4F-4192-4319-9C44-CFF3BA02B1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36392" y="-13213"/>
            <a:ext cx="1324559" cy="139078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advent cand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97397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619672" y="260648"/>
            <a:ext cx="5832648" cy="3016210"/>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Prayer One</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The Sign of the Cross</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Let us remember that everything we do is </a:t>
            </a:r>
          </a:p>
          <a:p>
            <a:pPr>
              <a:buNone/>
            </a:pPr>
            <a:r>
              <a:rPr lang="en-GB" b="1" dirty="0">
                <a:solidFill>
                  <a:schemeClr val="bg1"/>
                </a:solidFill>
                <a:latin typeface="Tahoma" pitchFamily="34" charset="0"/>
                <a:ea typeface="Tahoma" pitchFamily="34" charset="0"/>
                <a:cs typeface="Tahoma" pitchFamily="34" charset="0"/>
              </a:rPr>
              <a:t>In the name of the Father, and of</a:t>
            </a:r>
          </a:p>
          <a:p>
            <a:pPr>
              <a:buNone/>
            </a:pPr>
            <a:r>
              <a:rPr lang="en-GB"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endParaRPr lang="en-GB" dirty="0">
              <a:solidFill>
                <a:schemeClr val="bg1"/>
              </a:solidFill>
            </a:endParaRPr>
          </a:p>
        </p:txBody>
      </p:sp>
      <p:sp>
        <p:nvSpPr>
          <p:cNvPr id="4" name="TextBox 3"/>
          <p:cNvSpPr txBox="1"/>
          <p:nvPr/>
        </p:nvSpPr>
        <p:spPr>
          <a:xfrm>
            <a:off x="3419872" y="3573016"/>
            <a:ext cx="5328592" cy="2739211"/>
          </a:xfrm>
          <a:prstGeom prst="rect">
            <a:avLst/>
          </a:prstGeom>
          <a:noFill/>
        </p:spPr>
        <p:txBody>
          <a:bodyPr wrap="square" rtlCol="0">
            <a:spAutoFit/>
          </a:bodyPr>
          <a:lstStyle/>
          <a:p>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Reflection: </a:t>
            </a:r>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The incarnation is at the very heart of our faith. In fact, the Church says that it's one of the most important beliefs that we hold as Christians. </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endParaRPr lang="en-GB" sz="2000" b="1" i="1" dirty="0">
              <a:solidFill>
                <a:schemeClr val="bg1"/>
              </a:solidFill>
              <a:latin typeface="Tahoma" pitchFamily="34" charset="0"/>
              <a:ea typeface="Tahoma" pitchFamily="34" charset="0"/>
              <a:cs typeface="Tahoma" pitchFamily="34" charset="0"/>
            </a:endParaRPr>
          </a:p>
          <a:p>
            <a:r>
              <a:rPr lang="en-GB" sz="2000" b="1" i="1" dirty="0">
                <a:solidFill>
                  <a:schemeClr val="bg1"/>
                </a:solidFill>
                <a:latin typeface="Tahoma" pitchFamily="34" charset="0"/>
                <a:ea typeface="Tahoma" pitchFamily="34" charset="0"/>
                <a:cs typeface="Tahoma" pitchFamily="34" charset="0"/>
              </a:rPr>
              <a:t> </a:t>
            </a: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p:txBody>
      </p:sp>
      <p:pic>
        <p:nvPicPr>
          <p:cNvPr id="6" name="Picture 5">
            <a:extLst>
              <a:ext uri="{FF2B5EF4-FFF2-40B4-BE49-F238E27FC236}">
                <a16:creationId xmlns:a16="http://schemas.microsoft.com/office/drawing/2014/main" id="{DBEB0610-3EDE-48F3-85F6-7E8F8028C6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198" y="2885749"/>
            <a:ext cx="1324559" cy="139078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advent cand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797397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42256" y="188640"/>
            <a:ext cx="8059488" cy="4524315"/>
          </a:xfrm>
          <a:prstGeom prst="rect">
            <a:avLst/>
          </a:prstGeom>
          <a:noFill/>
        </p:spPr>
        <p:txBody>
          <a:bodyPr wrap="square" rtlCol="0">
            <a:spAutoFit/>
          </a:bodyPr>
          <a:lstStyle/>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At the heart of our faith, is a belief that our God wanted to be</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with his people. He didn't just create us and then leave us to it,</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rather in wanting to walk with us and to show us is love up close.</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When you think about it, the incarnation is a remarkable example of humility.</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God created the universe, after all. He has everything.  In every possible way, he is absolutely perfect. But yet he chose to be with his people, to teach them, to heal them, them love them, them serve them, And ultimately to die for them.</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This is what we celebrate at Christmas</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Its not just about cake and presents, and about what's on TV.</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It's about an amazing God who wanted to be with his people.</a:t>
            </a:r>
          </a:p>
        </p:txBody>
      </p:sp>
      <p:pic>
        <p:nvPicPr>
          <p:cNvPr id="5" name="Picture 4">
            <a:extLst>
              <a:ext uri="{FF2B5EF4-FFF2-40B4-BE49-F238E27FC236}">
                <a16:creationId xmlns:a16="http://schemas.microsoft.com/office/drawing/2014/main" id="{4A2BD4C6-5E5F-4480-B922-D15D6055939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79912" y="5085184"/>
            <a:ext cx="1324559" cy="139078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advent cand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97397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09924" y="476672"/>
            <a:ext cx="6408712" cy="4154984"/>
          </a:xfrm>
          <a:prstGeom prst="rect">
            <a:avLst/>
          </a:prstGeom>
          <a:noFill/>
        </p:spPr>
        <p:txBody>
          <a:bodyPr wrap="square" rtlCol="0">
            <a:spAutoFit/>
          </a:bodyPr>
          <a:lstStyle/>
          <a:p>
            <a:pPr>
              <a:buNone/>
            </a:pPr>
            <a:r>
              <a:rPr lang="en-GB" sz="2800" b="1" dirty="0">
                <a:solidFill>
                  <a:schemeClr val="bg1"/>
                </a:solidFill>
                <a:latin typeface="Tahoma" panose="020B0604030504040204" pitchFamily="34" charset="0"/>
                <a:ea typeface="Tahoma" panose="020B0604030504040204" pitchFamily="34" charset="0"/>
                <a:cs typeface="Tahoma" panose="020B0604030504040204" pitchFamily="34" charset="0"/>
              </a:rPr>
              <a:t>Final Prayer</a:t>
            </a:r>
          </a:p>
          <a:p>
            <a:pPr>
              <a:buNone/>
            </a:pPr>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As we celebrate Christmas, help us the feel the same joy that everybody else feels. Help us to relax, to enjoy giving and receiving gifts, to enjoy the love of those we are close to, and everything else the world gives us during this time.</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But help us too, to realise that there is more to this season. Help us to realise that it only happened because of a God who wanted to be with his people.</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IN THE NAME OF THE FATHER, AND OF THE SON, AND OF THE HOLY SPIRIT. AMEN.</a:t>
            </a:r>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23C8AFFB-FA58-436E-986C-ADCCB520072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9912" y="5229200"/>
            <a:ext cx="1324559" cy="139078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3" name="TextBox 2"/>
          <p:cNvSpPr txBox="1"/>
          <p:nvPr/>
        </p:nvSpPr>
        <p:spPr>
          <a:xfrm>
            <a:off x="323528" y="692696"/>
            <a:ext cx="26804741" cy="3077766"/>
          </a:xfrm>
          <a:prstGeom prst="rect">
            <a:avLst/>
          </a:prstGeom>
          <a:noFill/>
        </p:spPr>
        <p:txBody>
          <a:bodyPr wrap="square" rtlCol="0">
            <a:spAutoFit/>
          </a:bodyPr>
          <a:lstStyle/>
          <a:p>
            <a:pPr>
              <a:buNone/>
            </a:pPr>
            <a:r>
              <a:rPr lang="en-GB" sz="2400" b="1" dirty="0">
                <a:solidFill>
                  <a:schemeClr val="bg1"/>
                </a:solidFill>
                <a:latin typeface="Tahoma" pitchFamily="34" charset="0"/>
                <a:ea typeface="Tahoma" pitchFamily="34" charset="0"/>
                <a:cs typeface="Tahoma" pitchFamily="34" charset="0"/>
              </a:rPr>
              <a:t>Prayer  Two</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sz="1600" b="1" dirty="0">
                <a:solidFill>
                  <a:schemeClr val="bg1"/>
                </a:solidFill>
                <a:latin typeface="Tahoma" pitchFamily="34" charset="0"/>
                <a:ea typeface="Tahoma" pitchFamily="34" charset="0"/>
                <a:cs typeface="Tahoma" pitchFamily="34" charset="0"/>
              </a:rPr>
              <a:t>The Sign of the Cross</a:t>
            </a:r>
          </a:p>
          <a:p>
            <a:pPr>
              <a:buNone/>
            </a:pPr>
            <a:endParaRPr lang="en-GB" sz="1600" b="1" dirty="0">
              <a:solidFill>
                <a:schemeClr val="bg1"/>
              </a:solidFill>
              <a:latin typeface="Tahoma" pitchFamily="34" charset="0"/>
              <a:ea typeface="Tahoma" pitchFamily="34" charset="0"/>
              <a:cs typeface="Tahoma" pitchFamily="34" charset="0"/>
            </a:endParaRPr>
          </a:p>
          <a:p>
            <a:pPr>
              <a:buNone/>
            </a:pPr>
            <a:r>
              <a:rPr lang="en-GB" sz="1600" b="1" dirty="0">
                <a:solidFill>
                  <a:schemeClr val="bg1"/>
                </a:solidFill>
                <a:latin typeface="Tahoma" pitchFamily="34" charset="0"/>
                <a:ea typeface="Tahoma" pitchFamily="34" charset="0"/>
                <a:cs typeface="Tahoma" pitchFamily="34" charset="0"/>
              </a:rPr>
              <a:t>Let us remember that everything we do is </a:t>
            </a:r>
          </a:p>
          <a:p>
            <a:pPr>
              <a:buNone/>
            </a:pPr>
            <a:r>
              <a:rPr lang="en-GB" sz="1600" b="1" dirty="0">
                <a:solidFill>
                  <a:schemeClr val="bg1"/>
                </a:solidFill>
                <a:latin typeface="Tahoma" pitchFamily="34" charset="0"/>
                <a:ea typeface="Tahoma" pitchFamily="34" charset="0"/>
                <a:cs typeface="Tahoma" pitchFamily="34" charset="0"/>
              </a:rPr>
              <a:t>In the name of the Father, and of</a:t>
            </a:r>
          </a:p>
          <a:p>
            <a:pPr>
              <a:buNone/>
            </a:pPr>
            <a:r>
              <a:rPr lang="en-GB" sz="1600"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p:txBody>
      </p:sp>
      <p:sp>
        <p:nvSpPr>
          <p:cNvPr id="4" name="TextBox 3"/>
          <p:cNvSpPr txBox="1"/>
          <p:nvPr/>
        </p:nvSpPr>
        <p:spPr>
          <a:xfrm>
            <a:off x="3059832" y="4077072"/>
            <a:ext cx="6084168" cy="646331"/>
          </a:xfrm>
          <a:prstGeom prst="rect">
            <a:avLst/>
          </a:prstGeom>
          <a:noFill/>
        </p:spPr>
        <p:txBody>
          <a:bodyPr wrap="square" rtlCol="0">
            <a:spAutoFit/>
          </a:bodyPr>
          <a:lstStyle/>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Reflection: There is an old saying about Christianity: Christianity is not a spectator sport!</a:t>
            </a:r>
          </a:p>
        </p:txBody>
      </p:sp>
      <p:pic>
        <p:nvPicPr>
          <p:cNvPr id="6" name="Picture 5">
            <a:extLst>
              <a:ext uri="{FF2B5EF4-FFF2-40B4-BE49-F238E27FC236}">
                <a16:creationId xmlns:a16="http://schemas.microsoft.com/office/drawing/2014/main" id="{51620733-F5F8-484C-AF73-24E95D4C77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055" y="4400237"/>
            <a:ext cx="1324559" cy="139078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683568" y="548680"/>
            <a:ext cx="8460432" cy="5170646"/>
          </a:xfrm>
          <a:prstGeom prst="rect">
            <a:avLst/>
          </a:prstGeom>
          <a:noFill/>
        </p:spPr>
        <p:txBody>
          <a:bodyPr wrap="square" rtlCol="0">
            <a:spAutoFit/>
          </a:bodyPr>
          <a:lstStyle/>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The point is that Christians are supposed to be active. </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We are supposed to be people who get involved. </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People who love, people who serve, people who make a </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positive difference in the world and don't simply sit on the</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side-lines.</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This is the example we are set by the incarnation. It is an example which reminds us that there is a beautiful world that God created and that it is better for us and better for the world when we engage with it.</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This is one of the most beautiful messages of Christmas. So, as you celebrate this Christmas ask yourself what you can do to get more</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involved next year.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What can you do to get more involved with your family?</a:t>
            </a:r>
          </a:p>
          <a:p>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What can you do to get more involved in your local community?</a:t>
            </a:r>
          </a:p>
          <a:p>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What difference can you really make?</a:t>
            </a:r>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40724595-AF88-4D46-982E-40B076E71E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96336" y="332656"/>
            <a:ext cx="1324559" cy="139078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1259632" y="0"/>
            <a:ext cx="5184576" cy="6247864"/>
          </a:xfrm>
          <a:prstGeom prst="rect">
            <a:avLst/>
          </a:prstGeom>
          <a:noFill/>
        </p:spPr>
        <p:txBody>
          <a:bodyPr wrap="square" rtlCol="0">
            <a:spAutoFit/>
          </a:bodyPr>
          <a:lstStyle/>
          <a:p>
            <a:endParaRPr lang="en-GB" sz="24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a:p>
            <a:r>
              <a:rPr lang="en-GB" sz="2400" b="1" dirty="0">
                <a:solidFill>
                  <a:schemeClr val="bg1"/>
                </a:solidFill>
                <a:latin typeface="Tahoma" pitchFamily="34" charset="0"/>
                <a:ea typeface="Tahoma" pitchFamily="34" charset="0"/>
                <a:cs typeface="Tahoma" pitchFamily="34" charset="0"/>
              </a:rPr>
              <a:t>Final Prayer:</a:t>
            </a:r>
          </a:p>
          <a:p>
            <a:endParaRPr lang="en-GB" sz="2400" b="1" dirty="0">
              <a:solidFill>
                <a:schemeClr val="bg1"/>
              </a:solidFill>
              <a:latin typeface="Tahoma" pitchFamily="34" charset="0"/>
              <a:ea typeface="Tahoma" pitchFamily="34" charset="0"/>
              <a:cs typeface="Tahoma" pitchFamily="34" charset="0"/>
            </a:endParaRPr>
          </a:p>
          <a:p>
            <a:endParaRPr lang="en-GB" sz="2400" b="1" dirty="0">
              <a:solidFill>
                <a:schemeClr val="bg1"/>
              </a:solidFill>
              <a:latin typeface="Tahoma" pitchFamily="34" charset="0"/>
              <a:ea typeface="Tahoma" pitchFamily="34" charset="0"/>
              <a:cs typeface="Tahoma" pitchFamily="34" charset="0"/>
            </a:endParaRPr>
          </a:p>
          <a:p>
            <a:endParaRPr lang="en-GB" sz="2400"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LOVING FATHER...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You never created us to sit on the side-lines and observe. You made us to get involved, to make a difference, and to grow as we do.</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This Christmas, help us to consider how we can get more involved.</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IN THE NAME OF THE FATHER, AND OF THE SON, AND OF THE HOLY SPIRIT. AMEN.</a:t>
            </a:r>
          </a:p>
          <a:p>
            <a:endParaRPr lang="en-GB" sz="16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p:txBody>
      </p:sp>
      <p:pic>
        <p:nvPicPr>
          <p:cNvPr id="6" name="Picture 5">
            <a:extLst>
              <a:ext uri="{FF2B5EF4-FFF2-40B4-BE49-F238E27FC236}">
                <a16:creationId xmlns:a16="http://schemas.microsoft.com/office/drawing/2014/main" id="{09F9DABB-9AA5-4315-B916-174DEBD7B6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41560" y="4293096"/>
            <a:ext cx="1324559" cy="139078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farm4.static.flickr.com/3197/3054453274_644f47f47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TextBox 2"/>
          <p:cNvSpPr txBox="1"/>
          <p:nvPr/>
        </p:nvSpPr>
        <p:spPr>
          <a:xfrm>
            <a:off x="1475656" y="404664"/>
            <a:ext cx="5040560" cy="2462213"/>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Prayer Three</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The Sign of the Cross</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Let us remember that everything we do is </a:t>
            </a:r>
          </a:p>
          <a:p>
            <a:pPr>
              <a:buNone/>
            </a:pPr>
            <a:r>
              <a:rPr lang="en-GB" b="1" dirty="0">
                <a:solidFill>
                  <a:schemeClr val="bg1"/>
                </a:solidFill>
                <a:latin typeface="Tahoma" pitchFamily="34" charset="0"/>
                <a:ea typeface="Tahoma" pitchFamily="34" charset="0"/>
                <a:cs typeface="Tahoma" pitchFamily="34" charset="0"/>
              </a:rPr>
              <a:t>In the name of the Father, and of</a:t>
            </a:r>
          </a:p>
          <a:p>
            <a:pPr>
              <a:buNone/>
            </a:pPr>
            <a:r>
              <a:rPr lang="en-GB" b="1" dirty="0">
                <a:solidFill>
                  <a:schemeClr val="bg1"/>
                </a:solidFill>
                <a:latin typeface="Tahoma" pitchFamily="34" charset="0"/>
                <a:ea typeface="Tahoma" pitchFamily="34" charset="0"/>
                <a:cs typeface="Tahoma" pitchFamily="34" charset="0"/>
              </a:rPr>
              <a:t>the Son, and of the Holy Spirit. Amen</a:t>
            </a:r>
          </a:p>
          <a:p>
            <a:endParaRPr lang="en-GB" dirty="0">
              <a:solidFill>
                <a:schemeClr val="bg1"/>
              </a:solidFill>
            </a:endParaRPr>
          </a:p>
        </p:txBody>
      </p:sp>
      <p:sp>
        <p:nvSpPr>
          <p:cNvPr id="4" name="TextBox 3"/>
          <p:cNvSpPr txBox="1"/>
          <p:nvPr/>
        </p:nvSpPr>
        <p:spPr>
          <a:xfrm>
            <a:off x="827584" y="3717032"/>
            <a:ext cx="5328592" cy="1323439"/>
          </a:xfrm>
          <a:prstGeom prst="rect">
            <a:avLst/>
          </a:prstGeom>
          <a:noFill/>
        </p:spPr>
        <p:txBody>
          <a:bodyPr wrap="square" rtlCol="0">
            <a:spAutoFit/>
          </a:bodyPr>
          <a:lstStyle/>
          <a:p>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Reflection: This is the last week in school before we stop for the Christmas holidays.</a:t>
            </a:r>
          </a:p>
          <a:p>
            <a:pPr>
              <a:buNone/>
            </a:pPr>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 </a:t>
            </a:r>
          </a:p>
        </p:txBody>
      </p:sp>
      <p:sp>
        <p:nvSpPr>
          <p:cNvPr id="4098" name="AutoShape 2" descr="Image result for corner stone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A0088DAC-92C0-4024-B305-83EF5C1BB5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9441" y="7937"/>
            <a:ext cx="1324559" cy="1390787"/>
          </a:xfrm>
          <a:prstGeom prst="rect">
            <a:avLst/>
          </a:prstGeom>
        </p:spPr>
      </p:pic>
    </p:spTree>
    <p:extLst>
      <p:ext uri="{BB962C8B-B14F-4D97-AF65-F5344CB8AC3E}">
        <p14:creationId xmlns:p14="http://schemas.microsoft.com/office/powerpoint/2010/main" val="1241015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farm4.static.flickr.com/3197/3054453274_644f47f47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TextBox 3"/>
          <p:cNvSpPr txBox="1"/>
          <p:nvPr/>
        </p:nvSpPr>
        <p:spPr>
          <a:xfrm>
            <a:off x="539552" y="620688"/>
            <a:ext cx="6336704" cy="3416320"/>
          </a:xfrm>
          <a:prstGeom prst="rect">
            <a:avLst/>
          </a:prstGeom>
          <a:noFill/>
        </p:spPr>
        <p:txBody>
          <a:bodyPr wrap="square" rtlCol="0">
            <a:spAutoFit/>
          </a:bodyPr>
          <a:lstStyle/>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Let us take a moment today to have a short prayer to ask God to watch over the world this Christmas. </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Let us pray this morning for those who are in need this Christmas. For those who are suffering this Christmas. For those who are feeling unloved and alone this Christmas. Let us pray that they all feel the joy that comes from this amazing season.</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And let us pray too, for everybody in our community, that we have a happy, safe Christmas and that we return to school refreshed and ready for 2026!!!</a:t>
            </a:r>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899FFF99-F9E2-4291-9B82-B155E43D56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9441" y="0"/>
            <a:ext cx="1324559" cy="1390787"/>
          </a:xfrm>
          <a:prstGeom prst="rect">
            <a:avLst/>
          </a:prstGeom>
        </p:spPr>
      </p:pic>
    </p:spTree>
    <p:extLst>
      <p:ext uri="{BB962C8B-B14F-4D97-AF65-F5344CB8AC3E}">
        <p14:creationId xmlns:p14="http://schemas.microsoft.com/office/powerpoint/2010/main" val="3123643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farm4.static.flickr.com/3197/3054453274_644f47f47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TextBox 2"/>
          <p:cNvSpPr txBox="1"/>
          <p:nvPr/>
        </p:nvSpPr>
        <p:spPr>
          <a:xfrm>
            <a:off x="755576" y="476672"/>
            <a:ext cx="6264696" cy="4247317"/>
          </a:xfrm>
          <a:prstGeom prst="rect">
            <a:avLst/>
          </a:prstGeom>
          <a:noFill/>
        </p:spPr>
        <p:txBody>
          <a:bodyPr wrap="square" rtlCol="0">
            <a:spAutoFit/>
          </a:bodyPr>
          <a:lstStyle/>
          <a:p>
            <a:r>
              <a:rPr lang="en-GB" sz="2400" b="1" dirty="0">
                <a:solidFill>
                  <a:schemeClr val="bg1"/>
                </a:solidFill>
                <a:latin typeface="Tahoma" pitchFamily="34" charset="0"/>
                <a:ea typeface="Tahoma" pitchFamily="34" charset="0"/>
                <a:cs typeface="Tahoma" pitchFamily="34" charset="0"/>
              </a:rPr>
              <a:t>Final Prayer</a:t>
            </a:r>
          </a:p>
          <a:p>
            <a:endParaRPr lang="en-GB" sz="2400" b="1" dirty="0">
              <a:solidFill>
                <a:schemeClr val="bg1"/>
              </a:solidFill>
              <a:latin typeface="Tahoma" pitchFamily="34" charset="0"/>
              <a:ea typeface="Tahoma" pitchFamily="34" charset="0"/>
              <a:cs typeface="Tahoma" pitchFamily="34" charset="0"/>
            </a:endParaRPr>
          </a:p>
          <a:p>
            <a:endParaRPr lang="en-GB" sz="2400" b="1" dirty="0">
              <a:solidFill>
                <a:schemeClr val="bg1"/>
              </a:solidFill>
              <a:latin typeface="Tahoma" pitchFamily="34" charset="0"/>
              <a:ea typeface="Tahoma" pitchFamily="34" charset="0"/>
              <a:cs typeface="Tahoma" pitchFamily="34" charset="0"/>
            </a:endParaRPr>
          </a:p>
          <a:p>
            <a:endParaRPr lang="en-GB"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itchFamily="34" charset="0"/>
                <a:ea typeface="Tahoma" pitchFamily="34" charset="0"/>
                <a:cs typeface="Tahoma" pitchFamily="34" charset="0"/>
              </a:rPr>
              <a:t> LOVING FATHER...</a:t>
            </a:r>
          </a:p>
          <a:p>
            <a:endParaRPr lang="en-GB"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itchFamily="34" charset="0"/>
                <a:ea typeface="Tahoma" pitchFamily="34" charset="0"/>
                <a:cs typeface="Tahoma" pitchFamily="34" charset="0"/>
              </a:rPr>
              <a:t>Help all of your children, wherever they may be, have a happy, holy and joyful Christmas.</a:t>
            </a:r>
          </a:p>
          <a:p>
            <a:endParaRPr lang="en-GB"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itchFamily="34" charset="0"/>
                <a:ea typeface="Tahoma" pitchFamily="34" charset="0"/>
                <a:cs typeface="Tahoma" pitchFamily="34" charset="0"/>
              </a:rPr>
              <a:t>IN THE NAME OF THE FATHER, AND OF</a:t>
            </a:r>
          </a:p>
          <a:p>
            <a:r>
              <a:rPr lang="en-GB" b="1" dirty="0">
                <a:solidFill>
                  <a:schemeClr val="bg1"/>
                </a:solidFill>
                <a:latin typeface="Tahoma" pitchFamily="34" charset="0"/>
                <a:ea typeface="Tahoma" pitchFamily="34" charset="0"/>
                <a:cs typeface="Tahoma" pitchFamily="34" charset="0"/>
              </a:rPr>
              <a:t>THE SON, AND OF THE HOLY SPIRIT.</a:t>
            </a:r>
          </a:p>
          <a:p>
            <a:r>
              <a:rPr lang="en-GB" b="1" dirty="0">
                <a:solidFill>
                  <a:schemeClr val="bg1"/>
                </a:solidFill>
                <a:latin typeface="Tahoma" pitchFamily="34" charset="0"/>
                <a:ea typeface="Tahoma" pitchFamily="34" charset="0"/>
                <a:cs typeface="Tahoma" pitchFamily="34" charset="0"/>
              </a:rPr>
              <a:t>AMEN.</a:t>
            </a:r>
          </a:p>
          <a:p>
            <a:r>
              <a:rPr lang="en-GB" b="1" dirty="0">
                <a:solidFill>
                  <a:schemeClr val="bg1"/>
                </a:solidFill>
                <a:latin typeface="Tahoma" pitchFamily="34" charset="0"/>
                <a:ea typeface="Tahoma" pitchFamily="34" charset="0"/>
                <a:cs typeface="Tahoma" pitchFamily="34" charset="0"/>
              </a:rPr>
              <a:t> </a:t>
            </a:r>
          </a:p>
          <a:p>
            <a:endParaRPr lang="en-GB" b="1" dirty="0">
              <a:solidFill>
                <a:schemeClr val="bg1"/>
              </a:solidFill>
              <a:latin typeface="Tahoma" pitchFamily="34" charset="0"/>
              <a:ea typeface="Tahoma" pitchFamily="34" charset="0"/>
              <a:cs typeface="Tahoma" pitchFamily="34" charset="0"/>
            </a:endParaRPr>
          </a:p>
        </p:txBody>
      </p:sp>
      <p:pic>
        <p:nvPicPr>
          <p:cNvPr id="6" name="Picture 5">
            <a:extLst>
              <a:ext uri="{FF2B5EF4-FFF2-40B4-BE49-F238E27FC236}">
                <a16:creationId xmlns:a16="http://schemas.microsoft.com/office/drawing/2014/main" id="{0D313187-0C59-4A0D-ADB8-3B81F0A960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9441" y="0"/>
            <a:ext cx="1324559" cy="1390787"/>
          </a:xfrm>
          <a:prstGeom prst="rect">
            <a:avLst/>
          </a:prstGeom>
        </p:spPr>
      </p:pic>
    </p:spTree>
    <p:extLst>
      <p:ext uri="{BB962C8B-B14F-4D97-AF65-F5344CB8AC3E}">
        <p14:creationId xmlns:p14="http://schemas.microsoft.com/office/powerpoint/2010/main" val="14064967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5256584" cy="646331"/>
          </a:xfrm>
          <a:prstGeom prst="rect">
            <a:avLst/>
          </a:prstGeom>
          <a:noFill/>
        </p:spPr>
        <p:txBody>
          <a:bodyPr wrap="square" rtlCol="0">
            <a:spAutoFit/>
          </a:bodyPr>
          <a:lstStyle/>
          <a:p>
            <a:r>
              <a:rPr lang="en-GB" sz="3600" b="1" dirty="0">
                <a:latin typeface="Tahoma" pitchFamily="34" charset="0"/>
                <a:ea typeface="Tahoma" pitchFamily="34" charset="0"/>
                <a:cs typeface="Tahoma" pitchFamily="34" charset="0"/>
              </a:rPr>
              <a:t>Final Thought...</a:t>
            </a:r>
          </a:p>
        </p:txBody>
      </p:sp>
      <p:sp>
        <p:nvSpPr>
          <p:cNvPr id="34828" name="AutoShape 12"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0" name="AutoShape 14"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2" name="AutoShape 16"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4" name="AutoShape 18"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3" name="TextBox 12"/>
          <p:cNvSpPr txBox="1"/>
          <p:nvPr/>
        </p:nvSpPr>
        <p:spPr>
          <a:xfrm>
            <a:off x="395536" y="5517232"/>
            <a:ext cx="7848872" cy="369332"/>
          </a:xfrm>
          <a:prstGeom prst="rect">
            <a:avLst/>
          </a:prstGeom>
          <a:noFill/>
        </p:spPr>
        <p:txBody>
          <a:bodyPr wrap="square" rtlCol="0">
            <a:spAutoFit/>
          </a:bodyPr>
          <a:lstStyle/>
          <a:p>
            <a:pPr algn="ctr"/>
            <a:r>
              <a:rPr lang="en-GB" b="1" i="1" dirty="0">
                <a:latin typeface="Tahoma" pitchFamily="34" charset="0"/>
                <a:ea typeface="Tahoma" pitchFamily="34" charset="0"/>
                <a:cs typeface="Tahoma" pitchFamily="34" charset="0"/>
              </a:rPr>
              <a:t>After the break</a:t>
            </a:r>
            <a:r>
              <a:rPr lang="en-GB" b="1" i="1">
                <a:latin typeface="Tahoma" pitchFamily="34" charset="0"/>
                <a:ea typeface="Tahoma" pitchFamily="34" charset="0"/>
                <a:cs typeface="Tahoma" pitchFamily="34" charset="0"/>
              </a:rPr>
              <a:t>: Epiphany</a:t>
            </a:r>
            <a:endParaRPr lang="en-GB" sz="2400" b="1" i="1" dirty="0">
              <a:latin typeface="Tahoma" pitchFamily="34" charset="0"/>
              <a:ea typeface="Tahoma" pitchFamily="34" charset="0"/>
              <a:cs typeface="Tahoma" pitchFamily="34" charset="0"/>
            </a:endParaRPr>
          </a:p>
        </p:txBody>
      </p:sp>
      <p:sp>
        <p:nvSpPr>
          <p:cNvPr id="3" name="AutoShape 2" descr="Image result for christ in our heart no end to christmas quote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Image result for christ in our heart no end to christmas quote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0" name="Picture 2" descr="https://saltandlightministriesgh.org/wp-content/uploads/2017/12/THE-WORDw@.jpg">
            <a:extLst>
              <a:ext uri="{FF2B5EF4-FFF2-40B4-BE49-F238E27FC236}">
                <a16:creationId xmlns:a16="http://schemas.microsoft.com/office/drawing/2014/main" id="{BA9B52B9-60A9-4BF9-8990-19F6E21685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2826" y="1340768"/>
            <a:ext cx="5418348" cy="406376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15ED51C8-CF18-4ABA-8407-E50F3CE3A4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4194" y="0"/>
            <a:ext cx="1324559" cy="1390787"/>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768</TotalTime>
  <Words>1380</Words>
  <Application>Microsoft Office PowerPoint</Application>
  <PresentationFormat>On-screen Show (4:3)</PresentationFormat>
  <Paragraphs>156</Paragraphs>
  <Slides>13</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Tahoma</vt:lpstr>
      <vt:lpstr>Office Theme</vt:lpstr>
      <vt:lpstr>Prayer Resources                         Week 15              Monday 15th December  </vt:lpstr>
      <vt:lpstr>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cfranke</dc:creator>
  <cp:lastModifiedBy>Claire Franke</cp:lastModifiedBy>
  <cp:revision>67</cp:revision>
  <dcterms:created xsi:type="dcterms:W3CDTF">2015-01-07T12:22:51Z</dcterms:created>
  <dcterms:modified xsi:type="dcterms:W3CDTF">2025-12-09T17:26:18Z</dcterms:modified>
</cp:coreProperties>
</file>