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73" r:id="rId4"/>
    <p:sldId id="274" r:id="rId5"/>
    <p:sldId id="275" r:id="rId6"/>
    <p:sldId id="276" r:id="rId7"/>
    <p:sldId id="285" r:id="rId8"/>
    <p:sldId id="286" r:id="rId9"/>
    <p:sldId id="283" r:id="rId10"/>
    <p:sldId id="282" r:id="rId11"/>
    <p:sldId id="284"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6D54"/>
    <a:srgbClr val="556F56"/>
    <a:srgbClr val="4E544E"/>
    <a:srgbClr val="7A847A"/>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24" autoAdjust="0"/>
  </p:normalViewPr>
  <p:slideViewPr>
    <p:cSldViewPr>
      <p:cViewPr varScale="1">
        <p:scale>
          <a:sx n="81" d="100"/>
          <a:sy n="81" d="100"/>
        </p:scale>
        <p:origin x="1517"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20/01/2026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19               Monday 26</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January</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26" name="Picture 2" descr="Image result for kingdom of g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5" y="1732757"/>
            <a:ext cx="5472608" cy="3639285"/>
          </a:xfrm>
          <a:prstGeom prst="rect">
            <a:avLst/>
          </a:prstGeom>
          <a:noFill/>
          <a:extLst>
            <a:ext uri="{909E8E84-426E-40DD-AFC4-6F175D3DCCD1}">
              <a14:hiddenFill xmlns:a14="http://schemas.microsoft.com/office/drawing/2010/main">
                <a:solidFill>
                  <a:srgbClr val="FFFFFF"/>
                </a:solidFill>
              </a14:hiddenFill>
            </a:ext>
          </a:extLst>
        </p:spPr>
      </p:pic>
      <p:pic>
        <p:nvPicPr>
          <p:cNvPr id="14" name="Content Placeholder 9">
            <a:extLst>
              <a:ext uri="{FF2B5EF4-FFF2-40B4-BE49-F238E27FC236}">
                <a16:creationId xmlns:a16="http://schemas.microsoft.com/office/drawing/2014/main" id="{DC4E179B-22A8-4094-B3B3-5D85387143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bible background"/>
          <p:cNvPicPr>
            <a:picLocks noChangeAspect="1" noChangeArrowheads="1"/>
          </p:cNvPicPr>
          <p:nvPr/>
        </p:nvPicPr>
        <p:blipFill>
          <a:blip r:embed="rId2" cstate="print">
            <a:duotone>
              <a:prstClr val="black"/>
              <a:schemeClr val="accent3">
                <a:tint val="45000"/>
                <a:satMod val="400000"/>
              </a:schemeClr>
            </a:duotone>
            <a:lum bright="-20000"/>
          </a:blip>
          <a:srcRect/>
          <a:stretch>
            <a:fillRect/>
          </a:stretch>
        </p:blipFill>
        <p:spPr bwMode="auto">
          <a:xfrm>
            <a:off x="0" y="0"/>
            <a:ext cx="9155779" cy="6858000"/>
          </a:xfrm>
          <a:prstGeom prst="rect">
            <a:avLst/>
          </a:prstGeom>
          <a:noFill/>
        </p:spPr>
      </p:pic>
      <p:sp>
        <p:nvSpPr>
          <p:cNvPr id="7" name="TextBox 6"/>
          <p:cNvSpPr txBox="1"/>
          <p:nvPr/>
        </p:nvSpPr>
        <p:spPr>
          <a:xfrm>
            <a:off x="2123728" y="5805264"/>
            <a:ext cx="7704856" cy="523220"/>
          </a:xfrm>
          <a:prstGeom prst="rect">
            <a:avLst/>
          </a:prstGeom>
          <a:noFill/>
        </p:spPr>
        <p:txBody>
          <a:bodyPr wrap="square" rtlCol="0">
            <a:spAutoFit/>
          </a:bodyPr>
          <a:lstStyle/>
          <a:p>
            <a:r>
              <a:rPr lang="en-GB" sz="2800" b="1" dirty="0">
                <a:solidFill>
                  <a:schemeClr val="bg1"/>
                </a:solidFill>
                <a:latin typeface="Tahoma" pitchFamily="34" charset="0"/>
                <a:ea typeface="Tahoma" pitchFamily="34" charset="0"/>
                <a:cs typeface="Tahoma" pitchFamily="34" charset="0"/>
              </a:rPr>
              <a:t>This is the Gospel of the Lord</a:t>
            </a:r>
          </a:p>
        </p:txBody>
      </p:sp>
      <p:sp>
        <p:nvSpPr>
          <p:cNvPr id="6" name="TextBox 5"/>
          <p:cNvSpPr txBox="1"/>
          <p:nvPr/>
        </p:nvSpPr>
        <p:spPr>
          <a:xfrm>
            <a:off x="539552" y="80620"/>
            <a:ext cx="8136904" cy="5755422"/>
          </a:xfrm>
          <a:prstGeom prst="rect">
            <a:avLst/>
          </a:prstGeom>
          <a:noFill/>
        </p:spPr>
        <p:txBody>
          <a:bodyPr wrap="square" rtlCol="0">
            <a:spAutoFit/>
          </a:bodyPr>
          <a:lstStyle/>
          <a:p>
            <a:r>
              <a:rPr lang="en-GB" sz="1600" b="1" u="sng" dirty="0">
                <a:solidFill>
                  <a:schemeClr val="bg1"/>
                </a:solidFill>
                <a:latin typeface="Century Gothic" panose="020B0502020202020204" pitchFamily="34" charset="0"/>
                <a:ea typeface="Tahoma" panose="020B0604030504040204" pitchFamily="34" charset="0"/>
                <a:cs typeface="Tahoma" panose="020B0604030504040204" pitchFamily="34" charset="0"/>
              </a:rPr>
              <a:t>This Sunday’s Gospel Reading</a:t>
            </a:r>
            <a:r>
              <a:rPr lang="en-GB" sz="1600" b="1" dirty="0">
                <a:solidFill>
                  <a:schemeClr val="bg1"/>
                </a:solidFill>
                <a:latin typeface="Century Gothic" panose="020B0502020202020204" pitchFamily="34" charset="0"/>
                <a:ea typeface="Tahoma" panose="020B0604030504040204" pitchFamily="34" charset="0"/>
                <a:cs typeface="Tahoma" panose="020B0604030504040204" pitchFamily="34" charset="0"/>
              </a:rPr>
              <a:t> </a:t>
            </a:r>
            <a:r>
              <a:rPr lang="en-GB" sz="1600" b="1" u="sng" dirty="0">
                <a:solidFill>
                  <a:schemeClr val="bg1"/>
                </a:solidFill>
                <a:latin typeface="Century Gothic" panose="020B0502020202020204" pitchFamily="34" charset="0"/>
                <a:ea typeface="Tahoma" panose="020B0604030504040204" pitchFamily="34" charset="0"/>
                <a:cs typeface="Tahoma" panose="020B0604030504040204" pitchFamily="34" charset="0"/>
              </a:rPr>
              <a:t>3rd Sunday in Ordinary Time Year A</a:t>
            </a:r>
            <a:endParaRPr lang="en-GB" sz="1600" b="1" dirty="0">
              <a:solidFill>
                <a:schemeClr val="bg1"/>
              </a:solidFill>
              <a:latin typeface="Century Gothic" panose="020B0502020202020204" pitchFamily="34" charset="0"/>
              <a:ea typeface="Tahoma" panose="020B0604030504040204" pitchFamily="34" charset="0"/>
              <a:cs typeface="Tahoma" panose="020B0604030504040204" pitchFamily="34" charset="0"/>
            </a:endParaRPr>
          </a:p>
          <a:p>
            <a:r>
              <a:rPr lang="en-GB" sz="1600" b="1" dirty="0">
                <a:solidFill>
                  <a:schemeClr val="bg1"/>
                </a:solidFill>
                <a:latin typeface="Century Gothic" panose="020B0502020202020204" pitchFamily="34" charset="0"/>
                <a:ea typeface="Tahoma" panose="020B0604030504040204" pitchFamily="34" charset="0"/>
                <a:cs typeface="Tahoma" panose="020B0604030504040204" pitchFamily="34" charset="0"/>
              </a:rPr>
              <a:t>(Matthew 4: 12-23)</a:t>
            </a:r>
          </a:p>
          <a:p>
            <a:endParaRPr lang="en-GB" sz="1600" b="1" dirty="0">
              <a:solidFill>
                <a:schemeClr val="bg1"/>
              </a:solidFill>
              <a:latin typeface="Century Gothic" panose="020B0502020202020204" pitchFamily="34" charset="0"/>
              <a:ea typeface="Tahoma" panose="020B0604030504040204" pitchFamily="34" charset="0"/>
              <a:cs typeface="Tahoma" panose="020B0604030504040204" pitchFamily="34" charset="0"/>
            </a:endParaRPr>
          </a:p>
          <a:p>
            <a:r>
              <a:rPr lang="en-GB" sz="1600" b="1" dirty="0">
                <a:solidFill>
                  <a:schemeClr val="bg1"/>
                </a:solidFill>
                <a:latin typeface="Century Gothic" panose="020B0502020202020204" pitchFamily="34" charset="0"/>
              </a:rPr>
              <a:t>When Jesus heard that John had been arrested, he withdrew into Galilee. And leaving Nazareth he went and lived in Capernaum by the sea, in the territory of Zebulun and Naphtali, so that what was spoken by the prophet Isaiah might be fulfilled: ‘The land of Zebulun and the land of Naphtali, the way of the sea, beyond the Jordan, Galilee of the Gentiles — the people dwelling in darkness have seen a great light, and for those dwelling in the region and shadow of death, on them a light has dawned.’ From that time Jesus began to preach, saying, ‘Repent, for the kingdom of heaven is at hand.’</a:t>
            </a:r>
          </a:p>
          <a:p>
            <a:r>
              <a:rPr lang="en-GB" sz="1600" b="1" dirty="0">
                <a:solidFill>
                  <a:schemeClr val="bg1"/>
                </a:solidFill>
                <a:latin typeface="Century Gothic" panose="020B0502020202020204" pitchFamily="34" charset="0"/>
              </a:rPr>
              <a:t>While walking by the Sea of Galilee, he saw two brothers, Simon (who is called Peter) and Andrew his brother, casting a net into the sea, for they were fishermen. And he said to them, ‘Follow me, and I will make you fishers of men.’ Immediately they left their nets and followed him. And going on from there he saw two other brothers, James the son of Zebedee and John his brother, in the boat with Zebedee their father, mending their nets, and he called them. Immediately they left the boat and their father and followed him.</a:t>
            </a:r>
          </a:p>
          <a:p>
            <a:r>
              <a:rPr lang="en-GB" sz="1600" b="1" dirty="0">
                <a:solidFill>
                  <a:schemeClr val="bg1"/>
                </a:solidFill>
                <a:latin typeface="Century Gothic" panose="020B0502020202020204" pitchFamily="34" charset="0"/>
              </a:rPr>
              <a:t>And he went throughout all Galilee, teaching in their synagogues and proclaiming the gospel of the kingdom and healing every disease and every affliction among the people.</a:t>
            </a:r>
          </a:p>
          <a:p>
            <a:endParaRPr lang="en-GB" sz="1600" b="1" dirty="0">
              <a:solidFill>
                <a:schemeClr val="bg1"/>
              </a:solidFill>
              <a:latin typeface="Century Gothic" panose="020B0502020202020204" pitchFamily="34" charset="0"/>
            </a:endParaRPr>
          </a:p>
          <a:p>
            <a:endParaRPr lang="en-GB" sz="1600" b="1" dirty="0">
              <a:solidFill>
                <a:schemeClr val="bg1"/>
              </a:solidFill>
              <a:latin typeface="Century Gothic" panose="020B050202020202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573016"/>
            <a:ext cx="5328592" cy="1877437"/>
          </a:xfrm>
          <a:prstGeom prst="rect">
            <a:avLst/>
          </a:prstGeom>
          <a:noFill/>
        </p:spPr>
        <p:txBody>
          <a:bodyPr wrap="square" rtlCol="0">
            <a:spAutoFit/>
          </a:bodyPr>
          <a:lstStyle/>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When you hear the word Kingdom, you</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probably think about palaces or carriages of</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thrones or something else like that</a:t>
            </a: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endPar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827584" y="1412776"/>
            <a:ext cx="7488832" cy="4093428"/>
          </a:xfrm>
          <a:prstGeom prst="rect">
            <a:avLst/>
          </a:prstGeom>
          <a:noFill/>
        </p:spPr>
        <p:txBody>
          <a:bodyPr wrap="square" rtlCol="0">
            <a:spAutoFit/>
          </a:bodyPr>
          <a:lstStyle/>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Jesus was a king, and he talked about his kingdom quite a lot. But this was one of the many ways in which he took the world’s expectations and turn them upside down. His kingdom was never meant to be one of riches and power and splendour, but rather one of love and peace and joy. He was a king who came to serve, and instead of a throne, he ended up put to death on a cross.</a:t>
            </a:r>
          </a:p>
          <a:p>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The Kingdom of God isn’t a place or a system or authority. Instead, it is the presence of things like  love, justice, peace and goodness. It is the sort of world Jesus came to earth to build and the sort of world we are called to build each and every day as his followers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835696" y="404664"/>
            <a:ext cx="6408712" cy="3631763"/>
          </a:xfrm>
          <a:prstGeom prst="rect">
            <a:avLst/>
          </a:prstGeom>
          <a:noFill/>
        </p:spPr>
        <p:txBody>
          <a:bodyPr wrap="square" rtlCol="0">
            <a:spAutoFit/>
          </a:bodyPr>
          <a:lstStyle/>
          <a:p>
            <a:pPr>
              <a:buNone/>
            </a:pPr>
            <a:r>
              <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rPr>
              <a:t>Final Prayer</a:t>
            </a:r>
          </a:p>
          <a:p>
            <a:pPr>
              <a:buNone/>
            </a:pPr>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May we never forget the things you have done for us and may we never forget the kind of world you want your followers to build. In all things give us peace, joy, love and courage.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077766"/>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Two</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The Sign of the Cross</a:t>
            </a:r>
          </a:p>
          <a:p>
            <a:pPr>
              <a:buNone/>
            </a:pPr>
            <a:endParaRPr lang="en-GB" sz="1600"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Let us remember that everything we do is </a:t>
            </a:r>
          </a:p>
          <a:p>
            <a:pPr>
              <a:buNone/>
            </a:pPr>
            <a:r>
              <a:rPr lang="en-GB" sz="1600" b="1" dirty="0">
                <a:solidFill>
                  <a:schemeClr val="bg1"/>
                </a:solidFill>
                <a:latin typeface="Tahoma" pitchFamily="34" charset="0"/>
                <a:ea typeface="Tahoma" pitchFamily="34" charset="0"/>
                <a:cs typeface="Tahoma" pitchFamily="34" charset="0"/>
              </a:rPr>
              <a:t>In the name of the Father, and of</a:t>
            </a:r>
          </a:p>
          <a:p>
            <a:pPr>
              <a:buNone/>
            </a:pPr>
            <a:r>
              <a:rPr lang="en-GB" sz="1600"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3059832" y="4077072"/>
            <a:ext cx="6084168" cy="1292662"/>
          </a:xfrm>
          <a:prstGeom prst="rect">
            <a:avLst/>
          </a:prstGeom>
          <a:noFill/>
        </p:spPr>
        <p:txBody>
          <a:bodyPr wrap="square" rtlCol="0">
            <a:spAutoFit/>
          </a:bodyPr>
          <a:lstStyle/>
          <a:p>
            <a:pPr>
              <a:buNone/>
            </a:pP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In this week's gospel, Jesus tells his listeners to repent for the Kingdom of Heaven is at hand.</a:t>
            </a: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pPr>
              <a:buNone/>
            </a:pPr>
            <a:endPar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539552" y="1052736"/>
            <a:ext cx="8280920" cy="5078313"/>
          </a:xfrm>
          <a:prstGeom prst="rect">
            <a:avLst/>
          </a:prstGeom>
          <a:noFill/>
        </p:spPr>
        <p:txBody>
          <a:bodyPr wrap="square" rtlCol="0">
            <a:spAutoFit/>
          </a:bodyPr>
          <a:lstStyle/>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The Kingdom of Heaven </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Is another phrase for the</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Kingdom of God</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 Wherever you see either phrase in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the Bible, the word </a:t>
            </a:r>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repent </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is normally close by,</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there’s a really good reason for that.</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Jesus was trying to make the point that in order to</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have access to the amazing thing is that his kingdom</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can bring, we might have to change some things in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our lives for the better.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Repentance is not about being told we are evil. It’s</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about looking at our lives and asking ourselves if</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there are any positive changes we can make. It’s an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invitation to take what’s good about ourselves and</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make it even better!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So, this week, ask yourself if there is anything in your</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life you can change for the better?</a:t>
            </a:r>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251520" y="0"/>
            <a:ext cx="5904656" cy="4770537"/>
          </a:xfrm>
          <a:prstGeom prst="rect">
            <a:avLst/>
          </a:prstGeom>
          <a:noFill/>
        </p:spPr>
        <p:txBody>
          <a:bodyPr wrap="square" rtlCol="0">
            <a:spAutoFit/>
          </a:bodyPr>
          <a:lstStyle/>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Help us to look at our lives with gratitude for the things you have given us and with honesty to change the things that aren’t quite so good. By doing this, may we come closer to you and closer to one another.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OF THE HOLY SPIRIT. AMEM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4100" name="Picture 4" descr="http://gracewaymedia.com/images/380x285/00027714_2.jpg"/>
          <p:cNvPicPr>
            <a:picLocks noChangeAspect="1" noChangeArrowheads="1"/>
          </p:cNvPicPr>
          <p:nvPr/>
        </p:nvPicPr>
        <p:blipFill>
          <a:blip r:embed="rId2" cstate="print"/>
          <a:srcRect/>
          <a:stretch>
            <a:fillRect/>
          </a:stretch>
        </p:blipFill>
        <p:spPr bwMode="auto">
          <a:xfrm>
            <a:off x="-1" y="0"/>
            <a:ext cx="9143997" cy="6858000"/>
          </a:xfrm>
          <a:prstGeom prst="rect">
            <a:avLst/>
          </a:prstGeom>
          <a:noFill/>
        </p:spPr>
      </p:pic>
      <p:sp>
        <p:nvSpPr>
          <p:cNvPr id="3" name="TextBox 2"/>
          <p:cNvSpPr txBox="1"/>
          <p:nvPr/>
        </p:nvSpPr>
        <p:spPr>
          <a:xfrm>
            <a:off x="1475656" y="404664"/>
            <a:ext cx="5040560" cy="2462213"/>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Three</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endParaRPr lang="en-GB" dirty="0"/>
          </a:p>
        </p:txBody>
      </p:sp>
      <p:sp>
        <p:nvSpPr>
          <p:cNvPr id="4" name="TextBox 3"/>
          <p:cNvSpPr txBox="1"/>
          <p:nvPr/>
        </p:nvSpPr>
        <p:spPr>
          <a:xfrm>
            <a:off x="2699792" y="4365104"/>
            <a:ext cx="5328592" cy="1261884"/>
          </a:xfrm>
          <a:prstGeom prst="rect">
            <a:avLst/>
          </a:prstGeom>
          <a:noFill/>
        </p:spPr>
        <p:txBody>
          <a:bodyPr wrap="square" rtlCol="0">
            <a:spAutoFit/>
          </a:bodyPr>
          <a:lstStyle/>
          <a:p>
            <a:r>
              <a:rPr lang="en-GB" sz="2000" b="1" i="1" dirty="0">
                <a:latin typeface="Tahoma" pitchFamily="34" charset="0"/>
                <a:ea typeface="Tahoma" pitchFamily="34" charset="0"/>
                <a:cs typeface="Tahoma" pitchFamily="34" charset="0"/>
              </a:rPr>
              <a:t>Reflection: </a:t>
            </a:r>
            <a:r>
              <a:rPr lang="en-GB" b="1" i="1" dirty="0">
                <a:latin typeface="Tahoma" panose="020B0604030504040204" pitchFamily="34" charset="0"/>
                <a:ea typeface="Tahoma" panose="020B0604030504040204" pitchFamily="34" charset="0"/>
                <a:cs typeface="Tahoma" panose="020B0604030504040204" pitchFamily="34" charset="0"/>
              </a:rPr>
              <a:t>On January 27th we observe Holocaust Memorial Day. </a:t>
            </a:r>
          </a:p>
          <a:p>
            <a:r>
              <a:rPr lang="en-GB" b="1" i="1" dirty="0">
                <a:latin typeface="Tahoma" panose="020B0604030504040204" pitchFamily="34" charset="0"/>
                <a:ea typeface="Tahoma" panose="020B0604030504040204" pitchFamily="34" charset="0"/>
                <a:cs typeface="Tahoma" panose="020B0604030504040204" pitchFamily="34" charset="0"/>
              </a:rPr>
              <a:t> </a:t>
            </a:r>
          </a:p>
          <a:p>
            <a:pPr>
              <a:buNone/>
            </a:pPr>
            <a:endParaRPr lang="en-GB" sz="2000" b="1" i="1" dirty="0">
              <a:latin typeface="Tahoma" panose="020B0604030504040204" pitchFamily="34" charset="0"/>
              <a:ea typeface="Tahoma" panose="020B0604030504040204" pitchFamily="34" charset="0"/>
              <a:cs typeface="Tahoma" panose="020B0604030504040204" pitchFamily="34" charset="0"/>
            </a:endParaRPr>
          </a:p>
        </p:txBody>
      </p:sp>
      <p:sp>
        <p:nvSpPr>
          <p:cNvPr id="4098" name="AutoShape 2" descr="Image result for corner ston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3" name="Picture 4" descr="http://gracewaymedia.com/images/380x285/00027714_2.jpg"/>
          <p:cNvPicPr>
            <a:picLocks noChangeAspect="1" noChangeArrowheads="1"/>
          </p:cNvPicPr>
          <p:nvPr/>
        </p:nvPicPr>
        <p:blipFill>
          <a:blip r:embed="rId2" cstate="print"/>
          <a:srcRect/>
          <a:stretch>
            <a:fillRect/>
          </a:stretch>
        </p:blipFill>
        <p:spPr bwMode="auto">
          <a:xfrm>
            <a:off x="0" y="0"/>
            <a:ext cx="9143997" cy="6858000"/>
          </a:xfrm>
          <a:prstGeom prst="rect">
            <a:avLst/>
          </a:prstGeom>
          <a:noFill/>
        </p:spPr>
      </p:pic>
      <p:sp>
        <p:nvSpPr>
          <p:cNvPr id="5" name="TextBox 4"/>
          <p:cNvSpPr txBox="1"/>
          <p:nvPr/>
        </p:nvSpPr>
        <p:spPr>
          <a:xfrm>
            <a:off x="1187624" y="116632"/>
            <a:ext cx="7344816" cy="7294305"/>
          </a:xfrm>
          <a:prstGeom prst="rect">
            <a:avLst/>
          </a:prstGeom>
          <a:noFill/>
        </p:spPr>
        <p:txBody>
          <a:bodyPr wrap="square" rtlCol="0">
            <a:spAutoFit/>
          </a:bodyPr>
          <a:lstStyle/>
          <a:p>
            <a:r>
              <a:rPr lang="en-GB" b="1" dirty="0">
                <a:latin typeface="Tahoma" panose="020B0604030504040204" pitchFamily="34" charset="0"/>
                <a:ea typeface="Tahoma" panose="020B0604030504040204" pitchFamily="34" charset="0"/>
                <a:cs typeface="Tahoma" panose="020B0604030504040204" pitchFamily="34" charset="0"/>
              </a:rPr>
              <a:t>This is what the Holocaust Memorial Day Trust says about the event:</a:t>
            </a:r>
          </a:p>
          <a:p>
            <a:r>
              <a:rPr lang="en-GB" b="1" dirty="0">
                <a:latin typeface="Tahoma" panose="020B0604030504040204" pitchFamily="34" charset="0"/>
                <a:ea typeface="Tahoma" panose="020B0604030504040204" pitchFamily="34" charset="0"/>
                <a:cs typeface="Tahoma" panose="020B0604030504040204" pitchFamily="34" charset="0"/>
              </a:rPr>
              <a:t> </a:t>
            </a:r>
          </a:p>
          <a:p>
            <a:r>
              <a:rPr lang="en-GB" b="1" i="1" dirty="0">
                <a:latin typeface="Tahoma" panose="020B0604030504040204" pitchFamily="34" charset="0"/>
                <a:ea typeface="Tahoma" panose="020B0604030504040204" pitchFamily="34" charset="0"/>
                <a:cs typeface="Tahoma" panose="020B0604030504040204" pitchFamily="34" charset="0"/>
              </a:rPr>
              <a:t>“Each year on 27 January the world marks Holocaust Memorial Day (HMD). HMD has been held in the UK since 2001 and the United Nations declared this an International event in November 2005. 27 January was chosen as the date for HMD because it was on this date in 1945 that the largest Nazi killing camp Auschwitz-</a:t>
            </a:r>
            <a:r>
              <a:rPr lang="en-GB" b="1" i="1" dirty="0" err="1">
                <a:latin typeface="Tahoma" panose="020B0604030504040204" pitchFamily="34" charset="0"/>
                <a:ea typeface="Tahoma" panose="020B0604030504040204" pitchFamily="34" charset="0"/>
                <a:cs typeface="Tahoma" panose="020B0604030504040204" pitchFamily="34" charset="0"/>
              </a:rPr>
              <a:t>Birkenau</a:t>
            </a:r>
            <a:r>
              <a:rPr lang="en-GB" b="1" i="1" dirty="0">
                <a:latin typeface="Tahoma" panose="020B0604030504040204" pitchFamily="34" charset="0"/>
                <a:ea typeface="Tahoma" panose="020B0604030504040204" pitchFamily="34" charset="0"/>
                <a:cs typeface="Tahoma" panose="020B0604030504040204" pitchFamily="34" charset="0"/>
              </a:rPr>
              <a:t> was liberated.</a:t>
            </a:r>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i="1" dirty="0">
                <a:latin typeface="Tahoma" panose="020B0604030504040204" pitchFamily="34" charset="0"/>
                <a:ea typeface="Tahoma" panose="020B0604030504040204" pitchFamily="34" charset="0"/>
                <a:cs typeface="Tahoma" panose="020B0604030504040204" pitchFamily="34" charset="0"/>
              </a:rPr>
              <a:t>HMD is about remembering the victims and those whose lives have been changed beyond recognition of the Holocaust, Nazi persecution and subsequent genocides in Cambodia, Rwanda, Bosnia and the ongoing atrocities today in Darfur. HMD provides us with an opportunity to honour the survivors but it’s also a chance to look to our own lives and communities today. Genocide doesn’t happen overnight, it’s a gradual process which begins when the differences between us are not celebrated but used as a reason to exclude or marginalise. By learning from the lessons of the past, we can create a safer, better future.”</a:t>
            </a:r>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i="1" dirty="0">
                <a:latin typeface="Tahoma" panose="020B0604030504040204" pitchFamily="34" charset="0"/>
                <a:ea typeface="Tahoma" panose="020B0604030504040204" pitchFamily="34" charset="0"/>
                <a:cs typeface="Tahoma" panose="020B0604030504040204" pitchFamily="34" charset="0"/>
              </a:rPr>
              <a:t> </a:t>
            </a:r>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What do you think about that?</a:t>
            </a:r>
          </a:p>
          <a:p>
            <a:r>
              <a:rPr lang="en-GB" b="1" dirty="0">
                <a:latin typeface="Tahoma" panose="020B0604030504040204" pitchFamily="34" charset="0"/>
                <a:ea typeface="Tahoma" panose="020B0604030504040204" pitchFamily="34" charset="0"/>
                <a:cs typeface="Tahoma" panose="020B0604030504040204" pitchFamily="34" charset="0"/>
              </a:rPr>
              <a:t> </a:t>
            </a:r>
          </a:p>
          <a:p>
            <a:r>
              <a:rPr lang="en-GB" b="1" dirty="0">
                <a:latin typeface="Tahoma" panose="020B0604030504040204" pitchFamily="34" charset="0"/>
                <a:ea typeface="Tahoma" panose="020B0604030504040204" pitchFamily="34" charset="0"/>
                <a:cs typeface="Tahoma" panose="020B0604030504040204" pitchFamily="34" charset="0"/>
              </a:rPr>
              <a:t>What does it mean to us?</a:t>
            </a:r>
          </a:p>
          <a:p>
            <a:r>
              <a:rPr lang="en-GB" b="1" dirty="0">
                <a:latin typeface="Tahoma" panose="020B0604030504040204" pitchFamily="34" charset="0"/>
                <a:ea typeface="Tahoma" panose="020B0604030504040204" pitchFamily="34" charset="0"/>
                <a:cs typeface="Tahoma" panose="020B0604030504040204" pitchFamily="34" charset="0"/>
              </a:rPr>
              <a:t> </a:t>
            </a:r>
          </a:p>
          <a:p>
            <a:endParaRPr lang="en-GB" b="1" dirty="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4" name="Picture 4" descr="http://gracewaymedia.com/images/380x285/00027714_2.jpg"/>
          <p:cNvPicPr>
            <a:picLocks noChangeAspect="1" noChangeArrowheads="1"/>
          </p:cNvPicPr>
          <p:nvPr/>
        </p:nvPicPr>
        <p:blipFill>
          <a:blip r:embed="rId2" cstate="print"/>
          <a:srcRect/>
          <a:stretch>
            <a:fillRect/>
          </a:stretch>
        </p:blipFill>
        <p:spPr bwMode="auto">
          <a:xfrm>
            <a:off x="3" y="0"/>
            <a:ext cx="9143997" cy="6858000"/>
          </a:xfrm>
          <a:prstGeom prst="rect">
            <a:avLst/>
          </a:prstGeom>
          <a:noFill/>
        </p:spPr>
      </p:pic>
      <p:sp>
        <p:nvSpPr>
          <p:cNvPr id="3" name="TextBox 2"/>
          <p:cNvSpPr txBox="1"/>
          <p:nvPr/>
        </p:nvSpPr>
        <p:spPr>
          <a:xfrm>
            <a:off x="1691680" y="764704"/>
            <a:ext cx="6264696" cy="4555093"/>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Final Prayer</a:t>
            </a:r>
          </a:p>
          <a:p>
            <a:endParaRPr lang="en-GB" sz="2400" b="1" dirty="0">
              <a:latin typeface="Tahoma" pitchFamily="34" charset="0"/>
              <a:ea typeface="Tahoma" pitchFamily="34" charset="0"/>
              <a:cs typeface="Tahoma" pitchFamily="34" charset="0"/>
            </a:endParaRPr>
          </a:p>
          <a:p>
            <a:r>
              <a:rPr lang="en-GB" sz="2000" b="1" dirty="0">
                <a:latin typeface="Tahoma" panose="020B0604030504040204" pitchFamily="34" charset="0"/>
                <a:ea typeface="Tahoma" panose="020B0604030504040204" pitchFamily="34" charset="0"/>
                <a:cs typeface="Tahoma" panose="020B0604030504040204" pitchFamily="34" charset="0"/>
              </a:rPr>
              <a:t>Loving Father, </a:t>
            </a:r>
          </a:p>
          <a:p>
            <a:r>
              <a:rPr lang="en-GB" sz="2000" b="1" dirty="0">
                <a:latin typeface="Tahoma" panose="020B0604030504040204" pitchFamily="34" charset="0"/>
                <a:ea typeface="Tahoma" panose="020B0604030504040204" pitchFamily="34" charset="0"/>
                <a:cs typeface="Tahoma" panose="020B0604030504040204" pitchFamily="34" charset="0"/>
              </a:rPr>
              <a:t> </a:t>
            </a:r>
          </a:p>
          <a:p>
            <a:r>
              <a:rPr lang="en-GB" sz="2000" b="1" dirty="0">
                <a:latin typeface="Tahoma" panose="020B0604030504040204" pitchFamily="34" charset="0"/>
                <a:ea typeface="Tahoma" panose="020B0604030504040204" pitchFamily="34" charset="0"/>
                <a:cs typeface="Tahoma" panose="020B0604030504040204" pitchFamily="34" charset="0"/>
              </a:rPr>
              <a:t>We pray for all those whose lives have been affected by holocausts and by other evil acts.</a:t>
            </a:r>
          </a:p>
          <a:p>
            <a:r>
              <a:rPr lang="en-GB" sz="2000" b="1" dirty="0">
                <a:latin typeface="Tahoma" panose="020B0604030504040204" pitchFamily="34" charset="0"/>
                <a:ea typeface="Tahoma" panose="020B0604030504040204" pitchFamily="34" charset="0"/>
                <a:cs typeface="Tahoma" panose="020B0604030504040204" pitchFamily="34" charset="0"/>
              </a:rPr>
              <a:t> </a:t>
            </a:r>
          </a:p>
          <a:p>
            <a:r>
              <a:rPr lang="en-GB" sz="2000" b="1" dirty="0">
                <a:latin typeface="Tahoma" panose="020B0604030504040204" pitchFamily="34" charset="0"/>
                <a:ea typeface="Tahoma" panose="020B0604030504040204" pitchFamily="34" charset="0"/>
                <a:cs typeface="Tahoma" panose="020B0604030504040204" pitchFamily="34" charset="0"/>
              </a:rPr>
              <a:t>Help survivors to find peace, and help the world to learn from the mistakes of the past.</a:t>
            </a:r>
          </a:p>
          <a:p>
            <a:r>
              <a:rPr lang="en-GB" sz="2000" b="1" dirty="0">
                <a:latin typeface="Tahoma" panose="020B0604030504040204" pitchFamily="34" charset="0"/>
                <a:ea typeface="Tahoma" panose="020B0604030504040204" pitchFamily="34" charset="0"/>
                <a:cs typeface="Tahoma" panose="020B0604030504040204" pitchFamily="34" charset="0"/>
              </a:rPr>
              <a:t> </a:t>
            </a:r>
          </a:p>
          <a:p>
            <a:r>
              <a:rPr lang="en-GB" sz="2000" b="1" dirty="0">
                <a:latin typeface="Tahoma" panose="020B0604030504040204" pitchFamily="34" charset="0"/>
                <a:ea typeface="Tahoma" panose="020B0604030504040204" pitchFamily="34" charset="0"/>
                <a:cs typeface="Tahoma" panose="020B0604030504040204" pitchFamily="34" charset="0"/>
              </a:rPr>
              <a:t>We make this prayer through Christ our Lord. Amen.</a:t>
            </a:r>
          </a:p>
          <a:p>
            <a:r>
              <a:rPr lang="en-GB" sz="2000" b="1" dirty="0">
                <a:latin typeface="Tahoma" panose="020B0604030504040204" pitchFamily="34" charset="0"/>
                <a:ea typeface="Tahoma" panose="020B0604030504040204" pitchFamily="34" charset="0"/>
                <a:cs typeface="Tahoma" panose="020B0604030504040204" pitchFamily="34" charset="0"/>
              </a:rPr>
              <a:t> </a:t>
            </a:r>
          </a:p>
          <a:p>
            <a:endParaRPr lang="en-GB" sz="2400" b="1" dirty="0">
              <a:latin typeface="Tahoma" pitchFamily="34" charset="0"/>
              <a:ea typeface="Tahoma" pitchFamily="34" charset="0"/>
              <a:cs typeface="Tahoma"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256584"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395536" y="5517232"/>
            <a:ext cx="7848872" cy="738664"/>
          </a:xfrm>
          <a:prstGeom prst="rect">
            <a:avLst/>
          </a:prstGeom>
          <a:noFill/>
        </p:spPr>
        <p:txBody>
          <a:bodyPr wrap="square" rtlCol="0">
            <a:spAutoFit/>
          </a:bodyPr>
          <a:lstStyle/>
          <a:p>
            <a:pPr algn="ctr"/>
            <a:endParaRPr lang="en-GB" b="1" i="1" dirty="0">
              <a:latin typeface="Tahoma" pitchFamily="34" charset="0"/>
              <a:ea typeface="Tahoma" pitchFamily="34" charset="0"/>
              <a:cs typeface="Tahoma" pitchFamily="34" charset="0"/>
            </a:endParaRPr>
          </a:p>
          <a:p>
            <a:pPr algn="ctr"/>
            <a:r>
              <a:rPr lang="en-GB" b="1" i="1" dirty="0">
                <a:latin typeface="Tahoma" pitchFamily="34" charset="0"/>
                <a:ea typeface="Tahoma" pitchFamily="34" charset="0"/>
                <a:cs typeface="Tahoma" pitchFamily="34" charset="0"/>
              </a:rPr>
              <a:t>Next weeks theme: </a:t>
            </a:r>
            <a:r>
              <a:rPr lang="en-GB" sz="2400" b="1" i="1" dirty="0">
                <a:latin typeface="Tahoma" pitchFamily="34" charset="0"/>
                <a:ea typeface="Tahoma" pitchFamily="34" charset="0"/>
                <a:cs typeface="Tahoma" pitchFamily="34" charset="0"/>
              </a:rPr>
              <a:t>Joy </a:t>
            </a:r>
          </a:p>
        </p:txBody>
      </p:sp>
      <p:pic>
        <p:nvPicPr>
          <p:cNvPr id="2050" name="Picture 2" descr="Image result for kingdom of god quo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790795"/>
            <a:ext cx="4870453" cy="48704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772</TotalTime>
  <Words>1161</Words>
  <Application>Microsoft Office PowerPoint</Application>
  <PresentationFormat>On-screen Show (4:3)</PresentationFormat>
  <Paragraphs>105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Tahoma</vt:lpstr>
      <vt:lpstr>Office Theme</vt:lpstr>
      <vt:lpstr>Prayer Resources                         Week 19               Monday 26th   January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71</cp:revision>
  <dcterms:created xsi:type="dcterms:W3CDTF">2015-01-07T12:22:51Z</dcterms:created>
  <dcterms:modified xsi:type="dcterms:W3CDTF">2026-01-20T17:47:40Z</dcterms:modified>
</cp:coreProperties>
</file>